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5" r:id="rId3"/>
    <p:sldId id="264" r:id="rId4"/>
    <p:sldId id="267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33764" autoAdjust="0"/>
  </p:normalViewPr>
  <p:slideViewPr>
    <p:cSldViewPr snapToGrid="0">
      <p:cViewPr varScale="1">
        <p:scale>
          <a:sx n="72" d="100"/>
          <a:sy n="72" d="100"/>
        </p:scale>
        <p:origin x="107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4AB8-67DB-4611-8865-55E2AA75FED6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9FAA5-8548-4C72-A750-3354936F2A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6075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48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17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00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08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9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77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088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27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583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528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43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18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E390-A6CF-458E-8814-1235C45DC4FB}" type="datetimeFigureOut">
              <a:rPr lang="es-MX" smtClean="0"/>
              <a:t>30/10/2024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6EC91-3093-4CC2-8704-6976FFB272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94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479196" y="350398"/>
            <a:ext cx="3050067" cy="945992"/>
            <a:chOff x="479196" y="350398"/>
            <a:chExt cx="3050067" cy="945992"/>
          </a:xfrm>
        </p:grpSpPr>
        <p:sp>
          <p:nvSpPr>
            <p:cNvPr id="73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74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76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78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80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81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82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  <p:sp>
        <p:nvSpPr>
          <p:cNvPr id="83" name="Rectángulo 82"/>
          <p:cNvSpPr/>
          <p:nvPr/>
        </p:nvSpPr>
        <p:spPr>
          <a:xfrm>
            <a:off x="3914273" y="254442"/>
            <a:ext cx="4088069" cy="13352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lang="es-MX" sz="1600" b="1" spc="-20" dirty="0" smtClean="0">
                <a:solidFill>
                  <a:srgbClr val="000000"/>
                </a:solidFill>
                <a:cs typeface="Calibri"/>
              </a:rPr>
              <a:t>DIRECTOR/A</a:t>
            </a:r>
            <a:r>
              <a:rPr lang="es-MX" sz="1600" b="1" spc="-25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b="1" spc="-5" dirty="0">
                <a:solidFill>
                  <a:srgbClr val="000000"/>
                </a:solidFill>
                <a:cs typeface="Calibri"/>
              </a:rPr>
              <a:t>GENERAL</a:t>
            </a:r>
            <a:r>
              <a:rPr lang="es-MX" sz="1600" b="1" spc="-35" dirty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b="1" spc="-10" dirty="0">
                <a:solidFill>
                  <a:srgbClr val="000000"/>
                </a:solidFill>
                <a:cs typeface="Calibri"/>
              </a:rPr>
              <a:t>IDEA</a:t>
            </a:r>
            <a:endParaRPr lang="es-MX" sz="1600" b="1" dirty="0">
              <a:cs typeface="Calibri"/>
            </a:endParaRPr>
          </a:p>
          <a:p>
            <a:pPr marL="12700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600" dirty="0">
                <a:solidFill>
                  <a:srgbClr val="000000"/>
                </a:solidFill>
                <a:cs typeface="Calibri"/>
              </a:rPr>
              <a:t>Juan </a:t>
            </a:r>
            <a:r>
              <a:rPr lang="es-MX" sz="1600" spc="-10" dirty="0">
                <a:solidFill>
                  <a:srgbClr val="000000"/>
                </a:solidFill>
                <a:cs typeface="Calibri"/>
              </a:rPr>
              <a:t>Antonio Reus Montaño </a:t>
            </a:r>
            <a:r>
              <a:rPr lang="es-MX" sz="1600" spc="-395" dirty="0">
                <a:solidFill>
                  <a:srgbClr val="000000"/>
                </a:solidFill>
                <a:cs typeface="Calibri"/>
              </a:rPr>
              <a:t> </a:t>
            </a:r>
          </a:p>
          <a:p>
            <a:pPr marL="12700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600" dirty="0">
                <a:solidFill>
                  <a:srgbClr val="000000"/>
                </a:solidFill>
                <a:cs typeface="Calibri"/>
              </a:rPr>
              <a:t>S-30122071</a:t>
            </a:r>
            <a:r>
              <a:rPr lang="es-MX" sz="1600" spc="-15" dirty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spc="-15" dirty="0" smtClean="0">
                <a:solidFill>
                  <a:srgbClr val="000000"/>
                </a:solidFill>
                <a:cs typeface="Calibri"/>
              </a:rPr>
              <a:t>N</a:t>
            </a:r>
            <a:r>
              <a:rPr lang="es-MX" sz="1600" spc="-5" dirty="0" smtClean="0">
                <a:solidFill>
                  <a:srgbClr val="000000"/>
                </a:solidFill>
                <a:cs typeface="Calibri"/>
              </a:rPr>
              <a:t>ivel</a:t>
            </a:r>
            <a:r>
              <a:rPr lang="es-MX" sz="1600" spc="5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dirty="0" smtClean="0">
                <a:solidFill>
                  <a:srgbClr val="000000"/>
                </a:solidFill>
                <a:cs typeface="Calibri"/>
              </a:rPr>
              <a:t>17</a:t>
            </a:r>
            <a:endParaRPr lang="es-MX" sz="1600" dirty="0"/>
          </a:p>
        </p:txBody>
      </p:sp>
      <p:sp>
        <p:nvSpPr>
          <p:cNvPr id="89" name="Rectángulo 88"/>
          <p:cNvSpPr/>
          <p:nvPr/>
        </p:nvSpPr>
        <p:spPr>
          <a:xfrm>
            <a:off x="8611440" y="254442"/>
            <a:ext cx="3328769" cy="133522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190"/>
              </a:lnSpc>
              <a:spcBef>
                <a:spcPts val="250"/>
              </a:spcBef>
            </a:pPr>
            <a:r>
              <a:rPr lang="es-MX" sz="1200" b="1" dirty="0">
                <a:solidFill>
                  <a:schemeClr val="tx1"/>
                </a:solidFill>
                <a:cs typeface="Calibri"/>
              </a:rPr>
              <a:t>C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OO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RD</a:t>
            </a:r>
            <a:r>
              <a:rPr lang="es-MX" sz="1200" b="1" spc="5" dirty="0">
                <a:solidFill>
                  <a:schemeClr val="tx1"/>
                </a:solidFill>
                <a:cs typeface="Calibri"/>
              </a:rPr>
              <a:t>I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NAD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OR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/A</a:t>
            </a:r>
            <a:r>
              <a:rPr lang="es-MX" sz="12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D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E C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O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M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UNICA</a:t>
            </a:r>
            <a:r>
              <a:rPr lang="es-MX" sz="1200" b="1" spc="5" dirty="0">
                <a:solidFill>
                  <a:schemeClr val="tx1"/>
                </a:solidFill>
                <a:cs typeface="Calibri"/>
              </a:rPr>
              <a:t>C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I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ÓN  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ESTRATEGICA</a:t>
            </a:r>
            <a:r>
              <a:rPr lang="es-MX" sz="1200" b="1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VINCULACION</a:t>
            </a:r>
            <a:endParaRPr lang="es-MX" sz="1200" dirty="0">
              <a:solidFill>
                <a:schemeClr val="tx1"/>
              </a:solidFill>
              <a:cs typeface="Calibri"/>
            </a:endParaRPr>
          </a:p>
          <a:p>
            <a:pPr marL="318770" marR="309245" algn="ctr">
              <a:lnSpc>
                <a:spcPts val="1660"/>
              </a:lnSpc>
              <a:spcBef>
                <a:spcPts val="6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Rosalía Margarita Pedraza Llamas</a:t>
            </a:r>
          </a:p>
          <a:p>
            <a:pPr marL="318770" marR="309245" algn="ctr">
              <a:lnSpc>
                <a:spcPts val="1660"/>
              </a:lnSpc>
              <a:spcBef>
                <a:spcPts val="60"/>
              </a:spcBef>
            </a:pPr>
            <a:r>
              <a:rPr lang="es-MX" sz="1200" dirty="0" smtClean="0">
                <a:solidFill>
                  <a:schemeClr val="tx1"/>
                </a:solidFill>
                <a:cs typeface="Calibri"/>
              </a:rPr>
              <a:t>S-30122083</a:t>
            </a:r>
            <a:r>
              <a:rPr lang="es-MX" sz="1200" spc="-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2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dirty="0">
                <a:solidFill>
                  <a:schemeClr val="tx1"/>
                </a:solidFill>
                <a:cs typeface="Calibri"/>
              </a:rPr>
              <a:t>13</a:t>
            </a:r>
          </a:p>
        </p:txBody>
      </p:sp>
      <p:sp>
        <p:nvSpPr>
          <p:cNvPr id="90" name="Rectángulo 89"/>
          <p:cNvSpPr/>
          <p:nvPr/>
        </p:nvSpPr>
        <p:spPr>
          <a:xfrm>
            <a:off x="1604212" y="3776104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6390" marR="318770" indent="4445" algn="ctr">
              <a:lnSpc>
                <a:spcPts val="1520"/>
              </a:lnSpc>
              <a:spcBef>
                <a:spcPts val="285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 DE 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ADMINISTRACIÓN</a:t>
            </a:r>
            <a:r>
              <a:rPr lang="es-MX" sz="1400" b="1" spc="-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FINANZAS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0" marR="5080" algn="ctr">
              <a:lnSpc>
                <a:spcPts val="2100"/>
              </a:lnSpc>
              <a:spcBef>
                <a:spcPts val="7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Vacante</a:t>
            </a:r>
          </a:p>
          <a:p>
            <a:pPr marL="12700" marR="5080" algn="ctr">
              <a:lnSpc>
                <a:spcPts val="2100"/>
              </a:lnSpc>
              <a:spcBef>
                <a:spcPts val="75"/>
              </a:spcBef>
            </a:pPr>
            <a:r>
              <a:rPr lang="es-MX" sz="1400" spc="-30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S-30123264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1626412" y="5258443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510"/>
              </a:lnSpc>
              <a:spcBef>
                <a:spcPts val="295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PLANEACIÓN </a:t>
            </a:r>
            <a:r>
              <a:rPr lang="es-MX" sz="1400" b="1" spc="-30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PROYECTOS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577850" marR="563245" algn="ctr">
              <a:lnSpc>
                <a:spcPts val="2100"/>
              </a:lnSpc>
              <a:spcBef>
                <a:spcPts val="8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Felipe Hernández </a:t>
            </a:r>
            <a:r>
              <a:rPr lang="es-MX" sz="1400" spc="-10" dirty="0" smtClean="0">
                <a:solidFill>
                  <a:schemeClr val="tx1"/>
                </a:solidFill>
                <a:cs typeface="Calibri"/>
              </a:rPr>
              <a:t>Falcón</a:t>
            </a:r>
          </a:p>
          <a:p>
            <a:pPr marL="577850" marR="563245" algn="ctr">
              <a:lnSpc>
                <a:spcPts val="2100"/>
              </a:lnSpc>
              <a:spcBef>
                <a:spcPts val="80"/>
              </a:spcBef>
            </a:pPr>
            <a:r>
              <a:rPr lang="es-MX" sz="1400" spc="-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30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S-30123280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 13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1604212" y="2293765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JURÍDICO/A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420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David Guerra Barajas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4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S-30123281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7049116" y="3776104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95"/>
              </a:lnSpc>
              <a:spcBef>
                <a:spcPts val="105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ts val="1595"/>
              </a:lnSpc>
            </a:pP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EMPRENDIMIENTO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94615" marR="86360" algn="ctr">
              <a:lnSpc>
                <a:spcPct val="125000"/>
              </a:lnSpc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Omar Silva </a:t>
            </a:r>
            <a:r>
              <a:rPr lang="es-MX" sz="1400" dirty="0" err="1" smtClean="0">
                <a:solidFill>
                  <a:schemeClr val="tx1"/>
                </a:solidFill>
                <a:cs typeface="Calibri"/>
              </a:rPr>
              <a:t>Palancares</a:t>
            </a:r>
            <a:endParaRPr lang="es-MX" sz="1400" spc="-5" dirty="0" smtClean="0">
              <a:solidFill>
                <a:schemeClr val="tx1"/>
              </a:solidFill>
              <a:cs typeface="Calibri"/>
            </a:endParaRPr>
          </a:p>
          <a:p>
            <a:pPr marL="94615" marR="86360" algn="ctr">
              <a:lnSpc>
                <a:spcPct val="125000"/>
              </a:lnSpc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30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S-30123293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7071317" y="5258443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INNOVACIÓN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78435" marR="169545" algn="ctr">
              <a:lnSpc>
                <a:spcPct val="125000"/>
              </a:lnSpc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Vacante</a:t>
            </a:r>
            <a:endParaRPr lang="es-MX" sz="1400" spc="-305" dirty="0" smtClean="0">
              <a:solidFill>
                <a:schemeClr val="tx1"/>
              </a:solidFill>
              <a:cs typeface="Calibri"/>
            </a:endParaRPr>
          </a:p>
          <a:p>
            <a:pPr marL="178435" marR="169545" algn="ctr">
              <a:lnSpc>
                <a:spcPct val="125000"/>
              </a:lnSpc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S-30123197</a:t>
            </a:r>
            <a:r>
              <a:rPr lang="es-MX" sz="1400" spc="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7049116" y="2293765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algn="ctr">
              <a:lnSpc>
                <a:spcPts val="1595"/>
              </a:lnSpc>
              <a:spcBef>
                <a:spcPts val="105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400" b="1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PARA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EL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595"/>
              </a:lnSpc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DESARROLLO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CIENTÍFICO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TECNOLÓGICO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719455" marR="714375" algn="ctr">
              <a:lnSpc>
                <a:spcPct val="125000"/>
              </a:lnSpc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Gabriel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Santos</a:t>
            </a:r>
            <a:r>
              <a:rPr lang="es-MX" sz="1400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Navarro </a:t>
            </a:r>
            <a:endParaRPr lang="es-MX" sz="1400" spc="-10" dirty="0" smtClean="0">
              <a:solidFill>
                <a:schemeClr val="tx1"/>
              </a:solidFill>
              <a:cs typeface="Calibri"/>
            </a:endParaRPr>
          </a:p>
          <a:p>
            <a:pPr marL="719455" marR="714375" algn="ctr">
              <a:lnSpc>
                <a:spcPct val="125000"/>
              </a:lnSpc>
            </a:pPr>
            <a:r>
              <a:rPr lang="es-MX" sz="1400" spc="-30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S-30123284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nivel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99" name="Conector angular 98"/>
          <p:cNvCxnSpPr>
            <a:stCxn id="83" idx="2"/>
            <a:endCxn id="92" idx="3"/>
          </p:cNvCxnSpPr>
          <p:nvPr/>
        </p:nvCxnSpPr>
        <p:spPr>
          <a:xfrm rot="5400000">
            <a:off x="4773355" y="1728448"/>
            <a:ext cx="1323732" cy="10461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angular 100"/>
          <p:cNvCxnSpPr>
            <a:stCxn id="83" idx="2"/>
            <a:endCxn id="90" idx="3"/>
          </p:cNvCxnSpPr>
          <p:nvPr/>
        </p:nvCxnSpPr>
        <p:spPr>
          <a:xfrm rot="5400000">
            <a:off x="4032186" y="2469617"/>
            <a:ext cx="2806071" cy="10461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angular 102"/>
          <p:cNvCxnSpPr>
            <a:stCxn id="83" idx="2"/>
            <a:endCxn id="91" idx="3"/>
          </p:cNvCxnSpPr>
          <p:nvPr/>
        </p:nvCxnSpPr>
        <p:spPr>
          <a:xfrm rot="5400000">
            <a:off x="3302116" y="3221887"/>
            <a:ext cx="4288410" cy="10239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angular 104"/>
          <p:cNvCxnSpPr>
            <a:stCxn id="83" idx="2"/>
            <a:endCxn id="95" idx="1"/>
          </p:cNvCxnSpPr>
          <p:nvPr/>
        </p:nvCxnSpPr>
        <p:spPr>
          <a:xfrm rot="16200000" flipH="1">
            <a:off x="5841846" y="1706131"/>
            <a:ext cx="1323732" cy="10908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stCxn id="83" idx="2"/>
            <a:endCxn id="93" idx="1"/>
          </p:cNvCxnSpPr>
          <p:nvPr/>
        </p:nvCxnSpPr>
        <p:spPr>
          <a:xfrm rot="16200000" flipH="1">
            <a:off x="5100677" y="2447300"/>
            <a:ext cx="2806071" cy="10908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angular 108"/>
          <p:cNvCxnSpPr>
            <a:stCxn id="83" idx="2"/>
            <a:endCxn id="94" idx="1"/>
          </p:cNvCxnSpPr>
          <p:nvPr/>
        </p:nvCxnSpPr>
        <p:spPr>
          <a:xfrm rot="16200000" flipH="1">
            <a:off x="4370607" y="3177369"/>
            <a:ext cx="4288410" cy="11130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r 124"/>
          <p:cNvCxnSpPr>
            <a:stCxn id="83" idx="3"/>
            <a:endCxn id="89" idx="1"/>
          </p:cNvCxnSpPr>
          <p:nvPr/>
        </p:nvCxnSpPr>
        <p:spPr>
          <a:xfrm flipV="1">
            <a:off x="8002342" y="922055"/>
            <a:ext cx="609098" cy="1"/>
          </a:xfrm>
          <a:prstGeom prst="bentConnector3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34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4027902" y="1550979"/>
            <a:ext cx="4088069" cy="133522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lang="es-MX" sz="1600" b="1" spc="5" dirty="0">
                <a:solidFill>
                  <a:schemeClr val="tx1"/>
                </a:solidFill>
                <a:cs typeface="Calibri"/>
              </a:rPr>
              <a:t>TITULAR</a:t>
            </a:r>
            <a:r>
              <a:rPr lang="es-MX" sz="16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5" dirty="0">
                <a:solidFill>
                  <a:schemeClr val="tx1"/>
                </a:solidFill>
                <a:cs typeface="Calibri"/>
              </a:rPr>
              <a:t>DEL</a:t>
            </a:r>
            <a:r>
              <a:rPr lang="es-MX" sz="16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ÓRGANO</a:t>
            </a:r>
            <a:r>
              <a:rPr lang="es-MX" sz="16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5" dirty="0">
                <a:solidFill>
                  <a:schemeClr val="tx1"/>
                </a:solidFill>
                <a:cs typeface="Calibri"/>
              </a:rPr>
              <a:t>INTERNO</a:t>
            </a: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CONTROL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marL="605155" marR="592455" algn="ctr">
              <a:lnSpc>
                <a:spcPct val="126200"/>
              </a:lnSpc>
            </a:pPr>
            <a:r>
              <a:rPr lang="es-MX" sz="1600" spc="-20" dirty="0">
                <a:solidFill>
                  <a:schemeClr val="tx1"/>
                </a:solidFill>
                <a:cs typeface="Calibri"/>
              </a:rPr>
              <a:t>Teresa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Adriana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Donato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Garnica </a:t>
            </a:r>
            <a:r>
              <a:rPr lang="es-MX" sz="1600" spc="-3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5" dirty="0">
                <a:solidFill>
                  <a:schemeClr val="tx1"/>
                </a:solidFill>
                <a:cs typeface="Calibri"/>
              </a:rPr>
              <a:t>S-30123342</a:t>
            </a:r>
            <a:r>
              <a:rPr lang="es-MX" sz="1600" spc="-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5" dirty="0">
                <a:solidFill>
                  <a:schemeClr val="tx1"/>
                </a:solidFill>
                <a:cs typeface="Calibri"/>
              </a:rPr>
              <a:t>11</a:t>
            </a:r>
            <a:endParaRPr lang="es-MX" sz="16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999874" y="529389"/>
            <a:ext cx="614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ÓRGANO INTERNO DE CONTROL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988006" y="777917"/>
            <a:ext cx="4088069" cy="106849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lang="es-MX" sz="1600" b="1" spc="-20" dirty="0" smtClean="0">
                <a:solidFill>
                  <a:srgbClr val="000000"/>
                </a:solidFill>
                <a:cs typeface="Calibri"/>
              </a:rPr>
              <a:t>DIRECTOR/A</a:t>
            </a:r>
            <a:r>
              <a:rPr lang="es-MX" sz="1600" b="1" spc="-25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b="1" spc="-5" dirty="0">
                <a:solidFill>
                  <a:srgbClr val="000000"/>
                </a:solidFill>
                <a:cs typeface="Calibri"/>
              </a:rPr>
              <a:t>GENERAL</a:t>
            </a:r>
            <a:r>
              <a:rPr lang="es-MX" sz="1600" b="1" spc="-35" dirty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b="1" spc="-10" dirty="0">
                <a:solidFill>
                  <a:srgbClr val="000000"/>
                </a:solidFill>
                <a:cs typeface="Calibri"/>
              </a:rPr>
              <a:t>IDEA</a:t>
            </a:r>
            <a:endParaRPr lang="es-MX" sz="1600" b="1" dirty="0">
              <a:cs typeface="Calibri"/>
            </a:endParaRPr>
          </a:p>
          <a:p>
            <a:pPr marL="12700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600" dirty="0">
                <a:solidFill>
                  <a:srgbClr val="000000"/>
                </a:solidFill>
                <a:cs typeface="Calibri"/>
              </a:rPr>
              <a:t>Juan </a:t>
            </a:r>
            <a:r>
              <a:rPr lang="es-MX" sz="1600" spc="-10" dirty="0">
                <a:solidFill>
                  <a:srgbClr val="000000"/>
                </a:solidFill>
                <a:cs typeface="Calibri"/>
              </a:rPr>
              <a:t>Antonio Reus Montaño </a:t>
            </a:r>
            <a:r>
              <a:rPr lang="es-MX" sz="1600" spc="-395" dirty="0">
                <a:solidFill>
                  <a:srgbClr val="000000"/>
                </a:solidFill>
                <a:cs typeface="Calibri"/>
              </a:rPr>
              <a:t> </a:t>
            </a:r>
          </a:p>
          <a:p>
            <a:pPr marL="12700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600" dirty="0">
                <a:solidFill>
                  <a:srgbClr val="000000"/>
                </a:solidFill>
                <a:cs typeface="Calibri"/>
              </a:rPr>
              <a:t>S-30122071</a:t>
            </a:r>
            <a:r>
              <a:rPr lang="es-MX" sz="1600" spc="-15" dirty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spc="-15" dirty="0" smtClean="0">
                <a:solidFill>
                  <a:srgbClr val="000000"/>
                </a:solidFill>
                <a:cs typeface="Calibri"/>
              </a:rPr>
              <a:t>N</a:t>
            </a:r>
            <a:r>
              <a:rPr lang="es-MX" sz="1600" spc="-5" dirty="0" smtClean="0">
                <a:solidFill>
                  <a:srgbClr val="000000"/>
                </a:solidFill>
                <a:cs typeface="Calibri"/>
              </a:rPr>
              <a:t>ivel</a:t>
            </a:r>
            <a:r>
              <a:rPr lang="es-MX" sz="1600" spc="5" dirty="0" smtClean="0">
                <a:solidFill>
                  <a:srgbClr val="000000"/>
                </a:solidFill>
                <a:cs typeface="Calibri"/>
              </a:rPr>
              <a:t> </a:t>
            </a:r>
            <a:r>
              <a:rPr lang="es-MX" sz="1600" dirty="0" smtClean="0">
                <a:solidFill>
                  <a:srgbClr val="000000"/>
                </a:solidFill>
                <a:cs typeface="Calibri"/>
              </a:rPr>
              <a:t>17</a:t>
            </a:r>
            <a:endParaRPr lang="es-MX" sz="1600" dirty="0"/>
          </a:p>
        </p:txBody>
      </p:sp>
      <p:sp>
        <p:nvSpPr>
          <p:cNvPr id="89" name="Rectángulo 88"/>
          <p:cNvSpPr/>
          <p:nvPr/>
        </p:nvSpPr>
        <p:spPr>
          <a:xfrm>
            <a:off x="210167" y="739822"/>
            <a:ext cx="2909878" cy="114356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140"/>
              </a:lnSpc>
              <a:spcBef>
                <a:spcPts val="24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ASISTENTE/A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PARTICULAR</a:t>
            </a:r>
            <a:r>
              <a:rPr lang="es-MX" sz="1400" b="1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LA </a:t>
            </a:r>
            <a:r>
              <a:rPr lang="es-MX" sz="1400" b="1" spc="-2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DIRECCIÓN</a:t>
            </a:r>
            <a:r>
              <a:rPr lang="es-MX" sz="14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GENERAL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88900" marR="82550" algn="ctr">
              <a:lnSpc>
                <a:spcPts val="1570"/>
              </a:lnSpc>
              <a:spcBef>
                <a:spcPts val="9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Blanca </a:t>
            </a:r>
            <a:r>
              <a:rPr lang="es-MX" sz="1400" dirty="0" err="1" smtClean="0">
                <a:solidFill>
                  <a:schemeClr val="tx1"/>
                </a:solidFill>
                <a:cs typeface="Calibri"/>
              </a:rPr>
              <a:t>Yazmín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 Vázquez Medina</a:t>
            </a:r>
          </a:p>
          <a:p>
            <a:pPr marL="88900" marR="82550" algn="ctr">
              <a:lnSpc>
                <a:spcPts val="1570"/>
              </a:lnSpc>
              <a:spcBef>
                <a:spcPts val="90"/>
              </a:spcBef>
            </a:pPr>
            <a:r>
              <a:rPr lang="es-MX" sz="1400" spc="-22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S-30122081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06</a:t>
            </a:r>
          </a:p>
        </p:txBody>
      </p:sp>
      <p:sp>
        <p:nvSpPr>
          <p:cNvPr id="90" name="Rectángulo 89"/>
          <p:cNvSpPr/>
          <p:nvPr/>
        </p:nvSpPr>
        <p:spPr>
          <a:xfrm>
            <a:off x="7556213" y="5350106"/>
            <a:ext cx="2895122" cy="10509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2540" algn="ctr">
              <a:lnSpc>
                <a:spcPts val="1190"/>
              </a:lnSpc>
              <a:spcBef>
                <a:spcPts val="250"/>
              </a:spcBef>
            </a:pP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ESPECIALISTA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EN GESTIÓN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spc="-2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TRÁMITES</a:t>
            </a:r>
            <a:r>
              <a:rPr lang="es-MX" sz="14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ADMINISTRATIVOS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María Magdalena Sevillano Rodríguez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S-30122075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07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1188418" y="5341397"/>
            <a:ext cx="2895122" cy="10509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AUXILIAR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ADMINISTRATIVO/A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255"/>
              </a:lnSpc>
              <a:spcBef>
                <a:spcPts val="3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Claudio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Maximiliano</a:t>
            </a:r>
            <a:r>
              <a:rPr lang="es-MX" sz="1400" spc="-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Gerardo</a:t>
            </a:r>
          </a:p>
          <a:p>
            <a:pPr algn="ctr">
              <a:lnSpc>
                <a:spcPts val="1255"/>
              </a:lnSpc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Guadalupe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Rodríguez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Alfaro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S-30122080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04</a:t>
            </a:r>
          </a:p>
        </p:txBody>
      </p:sp>
      <p:sp>
        <p:nvSpPr>
          <p:cNvPr id="92" name="Rectángulo 91"/>
          <p:cNvSpPr/>
          <p:nvPr/>
        </p:nvSpPr>
        <p:spPr>
          <a:xfrm>
            <a:off x="4380516" y="2471781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SECRETARIO/A</a:t>
            </a:r>
            <a:r>
              <a:rPr lang="es-MX" sz="1400" b="1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PARTICULAR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065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Juan Antonio Abundes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Méndez</a:t>
            </a:r>
          </a:p>
          <a:p>
            <a:pPr marL="12065" marR="5080" algn="ctr">
              <a:lnSpc>
                <a:spcPct val="125000"/>
              </a:lnSpc>
              <a:spcBef>
                <a:spcPts val="5"/>
              </a:spcBef>
            </a:pPr>
            <a:r>
              <a:rPr lang="es-MX" sz="1400" spc="-30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S-30122072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12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8798135" y="2584519"/>
            <a:ext cx="2909878" cy="10235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CHOFER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José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Luis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Palafox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Rea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S-30122074</a:t>
            </a:r>
            <a:r>
              <a:rPr lang="es-MX" sz="1400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06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8798135" y="3740301"/>
            <a:ext cx="2909878" cy="106247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ASISTENTE/A</a:t>
            </a:r>
            <a:r>
              <a:rPr lang="es-MX" sz="1400" b="1" spc="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OFICINA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DEL </a:t>
            </a:r>
            <a:r>
              <a:rPr lang="es-MX" sz="1400" b="1" spc="-2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SECRETARIO/A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28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Antonia</a:t>
            </a:r>
            <a:r>
              <a:rPr lang="es-MX" sz="1400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García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Raya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S-30122073</a:t>
            </a:r>
            <a:r>
              <a:rPr lang="es-MX" sz="1400" spc="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06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8798135" y="1405733"/>
            <a:ext cx="2909878" cy="106247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RESPONSABLE</a:t>
            </a:r>
            <a:r>
              <a:rPr lang="es-MX" sz="1400" b="1" spc="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OFICIALIA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 DE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PARTES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300355" marR="292735" algn="ctr">
              <a:lnSpc>
                <a:spcPct val="125000"/>
              </a:lnSpc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Blanca Alicia </a:t>
            </a:r>
            <a:r>
              <a:rPr lang="es-MX" sz="1400" spc="-5" dirty="0" err="1">
                <a:solidFill>
                  <a:schemeClr val="tx1"/>
                </a:solidFill>
                <a:cs typeface="Calibri"/>
              </a:rPr>
              <a:t>Ducoing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 Castillo </a:t>
            </a:r>
            <a:r>
              <a:rPr lang="es-MX" sz="1400" spc="-2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S-30122076</a:t>
            </a:r>
            <a:r>
              <a:rPr lang="es-MX" sz="1400" spc="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 04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" name="Conector angular 2"/>
          <p:cNvCxnSpPr>
            <a:stCxn id="83" idx="1"/>
            <a:endCxn id="89" idx="3"/>
          </p:cNvCxnSpPr>
          <p:nvPr/>
        </p:nvCxnSpPr>
        <p:spPr>
          <a:xfrm rot="10800000">
            <a:off x="3120046" y="1311607"/>
            <a:ext cx="867961" cy="55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>
            <a:stCxn id="83" idx="2"/>
            <a:endCxn id="92" idx="0"/>
          </p:cNvCxnSpPr>
          <p:nvPr/>
        </p:nvCxnSpPr>
        <p:spPr>
          <a:xfrm rot="16200000" flipH="1">
            <a:off x="5720575" y="2157878"/>
            <a:ext cx="625369" cy="24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>
            <a:stCxn id="92" idx="2"/>
            <a:endCxn id="91" idx="0"/>
          </p:cNvCxnSpPr>
          <p:nvPr/>
        </p:nvCxnSpPr>
        <p:spPr>
          <a:xfrm rot="5400000">
            <a:off x="3520056" y="2826975"/>
            <a:ext cx="1630345" cy="3398498"/>
          </a:xfrm>
          <a:prstGeom prst="bentConnector3">
            <a:avLst>
              <a:gd name="adj1" fmla="val 804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r 14"/>
          <p:cNvCxnSpPr>
            <a:stCxn id="92" idx="2"/>
            <a:endCxn id="90" idx="0"/>
          </p:cNvCxnSpPr>
          <p:nvPr/>
        </p:nvCxnSpPr>
        <p:spPr>
          <a:xfrm rot="16200000" flipH="1">
            <a:off x="6699598" y="3045930"/>
            <a:ext cx="1639054" cy="2969297"/>
          </a:xfrm>
          <a:prstGeom prst="bentConnector3">
            <a:avLst>
              <a:gd name="adj1" fmla="val 794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angular 3"/>
          <p:cNvCxnSpPr>
            <a:stCxn id="92" idx="3"/>
            <a:endCxn id="93" idx="1"/>
          </p:cNvCxnSpPr>
          <p:nvPr/>
        </p:nvCxnSpPr>
        <p:spPr>
          <a:xfrm>
            <a:off x="7688438" y="3091417"/>
            <a:ext cx="1109697" cy="48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angular 5"/>
          <p:cNvCxnSpPr>
            <a:stCxn id="92" idx="3"/>
            <a:endCxn id="94" idx="1"/>
          </p:cNvCxnSpPr>
          <p:nvPr/>
        </p:nvCxnSpPr>
        <p:spPr>
          <a:xfrm>
            <a:off x="7688438" y="3091417"/>
            <a:ext cx="1109697" cy="11801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r 7"/>
          <p:cNvCxnSpPr>
            <a:stCxn id="92" idx="3"/>
            <a:endCxn id="95" idx="1"/>
          </p:cNvCxnSpPr>
          <p:nvPr/>
        </p:nvCxnSpPr>
        <p:spPr>
          <a:xfrm flipV="1">
            <a:off x="7688438" y="1936972"/>
            <a:ext cx="1109697" cy="11544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2177444" y="33940"/>
            <a:ext cx="770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DESPACHO DE LA DIRECCIÓN GENERAL DE IDEA GTO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9141933" y="397564"/>
            <a:ext cx="3050067" cy="734505"/>
            <a:chOff x="479196" y="350398"/>
            <a:chExt cx="3050067" cy="945992"/>
          </a:xfrm>
        </p:grpSpPr>
        <p:sp>
          <p:nvSpPr>
            <p:cNvPr id="19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20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21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22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23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24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26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  <p:sp>
        <p:nvSpPr>
          <p:cNvPr id="31" name="Rectángulo 30"/>
          <p:cNvSpPr/>
          <p:nvPr/>
        </p:nvSpPr>
        <p:spPr>
          <a:xfrm>
            <a:off x="380848" y="3344974"/>
            <a:ext cx="2517913" cy="13309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7310" marR="59055" indent="-635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 DE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PRODUCCIÓN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CONTENIDOS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INFORMACIÓN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065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Erika Marcela Herrera Tapia </a:t>
            </a:r>
          </a:p>
          <a:p>
            <a:pPr marL="12065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400" spc="-2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S-30123339</a:t>
            </a:r>
            <a:r>
              <a:rPr lang="es-MX" sz="1400" spc="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09</a:t>
            </a:r>
          </a:p>
          <a:p>
            <a:pPr marL="12065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(Plaza de la Dir. Competitividad comisionada)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2" name="Conector angular 11"/>
          <p:cNvCxnSpPr>
            <a:stCxn id="92" idx="1"/>
            <a:endCxn id="31" idx="3"/>
          </p:cNvCxnSpPr>
          <p:nvPr/>
        </p:nvCxnSpPr>
        <p:spPr>
          <a:xfrm rot="10800000" flipV="1">
            <a:off x="2898762" y="3091417"/>
            <a:ext cx="1481755" cy="9190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31"/>
          <p:cNvSpPr/>
          <p:nvPr/>
        </p:nvSpPr>
        <p:spPr>
          <a:xfrm>
            <a:off x="210167" y="1985387"/>
            <a:ext cx="2909878" cy="114356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140"/>
              </a:lnSpc>
              <a:spcBef>
                <a:spcPts val="24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APOYO TECNICO/A COMUNICACION </a:t>
            </a:r>
            <a:r>
              <a:rPr lang="es-MX" sz="1400" b="1" dirty="0" smtClean="0">
                <a:solidFill>
                  <a:schemeClr val="tx1"/>
                </a:solidFill>
                <a:cs typeface="Calibri"/>
              </a:rPr>
              <a:t>SOCIAL</a:t>
            </a:r>
          </a:p>
          <a:p>
            <a:pPr marL="12700" marR="5080" algn="ctr">
              <a:lnSpc>
                <a:spcPts val="1140"/>
              </a:lnSpc>
              <a:spcBef>
                <a:spcPts val="24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Leticia Laguna Muñoz</a:t>
            </a:r>
          </a:p>
          <a:p>
            <a:pPr marL="88900" marR="82550" algn="ctr">
              <a:lnSpc>
                <a:spcPts val="1570"/>
              </a:lnSpc>
              <a:spcBef>
                <a:spcPts val="90"/>
              </a:spcBef>
            </a:pPr>
            <a:r>
              <a:rPr lang="es-MX" sz="1400" spc="-22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S-30122078</a:t>
            </a:r>
            <a:r>
              <a:rPr lang="es-MX" sz="1400" spc="-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05</a:t>
            </a:r>
          </a:p>
          <a:p>
            <a:pPr marL="88900" marR="82550" algn="ctr">
              <a:lnSpc>
                <a:spcPts val="1570"/>
              </a:lnSpc>
              <a:spcBef>
                <a:spcPts val="9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(plaza de la Coord. Comunicación comisionada)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2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970749" y="1311535"/>
            <a:ext cx="4088069" cy="106849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600" b="1" spc="-10" dirty="0">
                <a:solidFill>
                  <a:schemeClr val="tx1"/>
                </a:solidFill>
                <a:cs typeface="Calibri"/>
              </a:rPr>
              <a:t>COORDINADOR/A 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DE COMUNICACIÓN </a:t>
            </a:r>
            <a:r>
              <a:rPr lang="es-MX" sz="1600" b="1" spc="-26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ESTRATEGICA</a:t>
            </a:r>
            <a:r>
              <a:rPr lang="es-MX" sz="16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6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VINCULACION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marL="344805" marR="332105" algn="ctr">
              <a:lnSpc>
                <a:spcPts val="1800"/>
              </a:lnSpc>
              <a:spcBef>
                <a:spcPts val="80"/>
              </a:spcBef>
            </a:pPr>
            <a:r>
              <a:rPr lang="es-MX" sz="1600" spc="-5" dirty="0" smtClean="0">
                <a:solidFill>
                  <a:schemeClr val="tx1"/>
                </a:solidFill>
                <a:cs typeface="Calibri"/>
              </a:rPr>
              <a:t>Rosalía Margarita Pedraza Llamas</a:t>
            </a:r>
          </a:p>
          <a:p>
            <a:pPr marL="344805" marR="332105" algn="ctr">
              <a:lnSpc>
                <a:spcPts val="1800"/>
              </a:lnSpc>
              <a:spcBef>
                <a:spcPts val="80"/>
              </a:spcBef>
            </a:pPr>
            <a:r>
              <a:rPr lang="es-MX" sz="1600" spc="-254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S-30122083</a:t>
            </a:r>
            <a:r>
              <a:rPr lang="es-MX" sz="16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6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13</a:t>
            </a:r>
          </a:p>
        </p:txBody>
      </p:sp>
      <p:sp>
        <p:nvSpPr>
          <p:cNvPr id="92" name="Rectángulo 91"/>
          <p:cNvSpPr/>
          <p:nvPr/>
        </p:nvSpPr>
        <p:spPr>
          <a:xfrm>
            <a:off x="6293080" y="4797289"/>
            <a:ext cx="2490557" cy="161159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ASISTENTE/A ADMINISTRATIVO/A VALLE DE </a:t>
            </a:r>
            <a:r>
              <a:rPr lang="es-MX" sz="1400" b="1" dirty="0" smtClean="0">
                <a:solidFill>
                  <a:schemeClr val="tx1"/>
                </a:solidFill>
                <a:cs typeface="Calibri"/>
              </a:rPr>
              <a:t>MENTEFACTURA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Miguel Ángel Rangel Chía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S-30128826 nivel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04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(plaza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de la DGE comisionada)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538330" y="4797289"/>
            <a:ext cx="2476454" cy="16115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ESPECIALISTA EN REDES SOCIALES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Joao Norberto Carrasco Pérez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 S-30123263 nivel 05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4374075" y="2913405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DEPARTAMENTO</a:t>
            </a:r>
            <a:r>
              <a:rPr lang="es-MX" sz="14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255"/>
              </a:lnSpc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COMUNICACION</a:t>
            </a:r>
            <a:r>
              <a:rPr lang="es-MX" sz="1400" b="1" spc="-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VINCULACION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52069" marR="45085" algn="ctr">
              <a:lnSpc>
                <a:spcPts val="1660"/>
              </a:lnSpc>
              <a:spcBef>
                <a:spcPts val="80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Dafne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err="1">
                <a:solidFill>
                  <a:schemeClr val="tx1"/>
                </a:solidFill>
                <a:cs typeface="Calibri"/>
              </a:rPr>
              <a:t>Dayanira</a:t>
            </a:r>
            <a:r>
              <a:rPr lang="es-MX" sz="1400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Flores</a:t>
            </a:r>
            <a:r>
              <a:rPr lang="es-MX" sz="1400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Rodríguez </a:t>
            </a:r>
            <a:endParaRPr lang="es-MX" sz="1400" dirty="0" smtClean="0">
              <a:solidFill>
                <a:schemeClr val="tx1"/>
              </a:solidFill>
              <a:cs typeface="Calibri"/>
            </a:endParaRPr>
          </a:p>
          <a:p>
            <a:pPr marL="52069" marR="45085" algn="ctr">
              <a:lnSpc>
                <a:spcPts val="1660"/>
              </a:lnSpc>
              <a:spcBef>
                <a:spcPts val="80"/>
              </a:spcBef>
            </a:pPr>
            <a:r>
              <a:rPr lang="es-MX" sz="1400" spc="-229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S-30122077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10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2240520" y="105490"/>
            <a:ext cx="7709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COORDINACIÓN DE COMUNICACIÓN ESTRATÉGICA Y VINCULACIÓN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821635" y="4797289"/>
            <a:ext cx="2398643" cy="16115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190"/>
              </a:lnSpc>
              <a:spcBef>
                <a:spcPts val="250"/>
              </a:spcBef>
            </a:pP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ESPECIALISTA</a:t>
            </a:r>
            <a:r>
              <a:rPr lang="es-MX" sz="14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SEGUIMIENTO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spc="-2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PROYECTOS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ESPECIALES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Paola</a:t>
            </a:r>
            <a:r>
              <a:rPr lang="es-MX" sz="1400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Georgina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García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López</a:t>
            </a:r>
          </a:p>
          <a:p>
            <a:pPr marL="1905" algn="ctr">
              <a:lnSpc>
                <a:spcPct val="100000"/>
              </a:lnSpc>
              <a:spcBef>
                <a:spcPts val="30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Licencia Sin goce de sueldo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340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S-30122082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05</a:t>
            </a:r>
          </a:p>
        </p:txBody>
      </p:sp>
      <p:cxnSp>
        <p:nvCxnSpPr>
          <p:cNvPr id="32" name="Conector angular 31"/>
          <p:cNvCxnSpPr>
            <a:stCxn id="83" idx="2"/>
            <a:endCxn id="53" idx="0"/>
          </p:cNvCxnSpPr>
          <p:nvPr/>
        </p:nvCxnSpPr>
        <p:spPr>
          <a:xfrm rot="16200000" flipH="1">
            <a:off x="5754723" y="2640091"/>
            <a:ext cx="533375" cy="1325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angular 33"/>
          <p:cNvCxnSpPr>
            <a:stCxn id="53" idx="2"/>
            <a:endCxn id="12" idx="0"/>
          </p:cNvCxnSpPr>
          <p:nvPr/>
        </p:nvCxnSpPr>
        <p:spPr>
          <a:xfrm rot="5400000">
            <a:off x="3702191" y="2471443"/>
            <a:ext cx="644613" cy="40070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r 35"/>
          <p:cNvCxnSpPr>
            <a:stCxn id="53" idx="2"/>
            <a:endCxn id="17" idx="0"/>
          </p:cNvCxnSpPr>
          <p:nvPr/>
        </p:nvCxnSpPr>
        <p:spPr>
          <a:xfrm rot="5400000">
            <a:off x="5079991" y="3849243"/>
            <a:ext cx="644613" cy="12514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53" idx="2"/>
            <a:endCxn id="92" idx="0"/>
          </p:cNvCxnSpPr>
          <p:nvPr/>
        </p:nvCxnSpPr>
        <p:spPr>
          <a:xfrm rot="16200000" flipH="1">
            <a:off x="6460891" y="3719820"/>
            <a:ext cx="644613" cy="15103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/>
          <p:cNvGrpSpPr/>
          <p:nvPr/>
        </p:nvGrpSpPr>
        <p:grpSpPr>
          <a:xfrm>
            <a:off x="267161" y="846351"/>
            <a:ext cx="3050067" cy="945992"/>
            <a:chOff x="479196" y="350398"/>
            <a:chExt cx="3050067" cy="945992"/>
          </a:xfrm>
        </p:grpSpPr>
        <p:sp>
          <p:nvSpPr>
            <p:cNvPr id="14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5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6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8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9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20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21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  <p:sp>
        <p:nvSpPr>
          <p:cNvPr id="23" name="Rectángulo 22"/>
          <p:cNvSpPr/>
          <p:nvPr/>
        </p:nvSpPr>
        <p:spPr>
          <a:xfrm>
            <a:off x="9087585" y="4797288"/>
            <a:ext cx="2362293" cy="161159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ASISTENTE/A ADMINISTRATIVO/A VALLE DE </a:t>
            </a:r>
            <a:r>
              <a:rPr lang="es-MX" sz="1400" b="1" dirty="0" smtClean="0">
                <a:solidFill>
                  <a:schemeClr val="tx1"/>
                </a:solidFill>
                <a:cs typeface="Calibri"/>
              </a:rPr>
              <a:t>MENTEFACTURA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b="1" dirty="0" smtClean="0">
                <a:solidFill>
                  <a:schemeClr val="tx1"/>
                </a:solidFill>
                <a:cs typeface="Calibri"/>
              </a:rPr>
              <a:t>V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í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ctor Omar Belmonte </a:t>
            </a:r>
            <a:r>
              <a:rPr lang="es-MX" sz="1400" dirty="0" err="1" smtClean="0">
                <a:solidFill>
                  <a:schemeClr val="tx1"/>
                </a:solidFill>
                <a:cs typeface="Calibri"/>
              </a:rPr>
              <a:t>Garcidueñas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S-30128825 nivel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04</a:t>
            </a:r>
          </a:p>
          <a:p>
            <a:pPr algn="ctr">
              <a:lnSpc>
                <a:spcPts val="1255"/>
              </a:lnSpc>
              <a:spcBef>
                <a:spcPts val="10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(plaza de la DGE comisionada)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" name="Conector angular 2"/>
          <p:cNvCxnSpPr>
            <a:stCxn id="53" idx="2"/>
            <a:endCxn id="23" idx="0"/>
          </p:cNvCxnSpPr>
          <p:nvPr/>
        </p:nvCxnSpPr>
        <p:spPr>
          <a:xfrm rot="16200000" flipH="1">
            <a:off x="7826078" y="2354634"/>
            <a:ext cx="644612" cy="42406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4084259" y="1588168"/>
            <a:ext cx="4088069" cy="157212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510"/>
              </a:lnSpc>
              <a:spcBef>
                <a:spcPts val="295"/>
              </a:spcBef>
            </a:pP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GENERAL 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DE PLANEACIÓN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Y </a:t>
            </a:r>
            <a:r>
              <a:rPr lang="es-MX" sz="1600" b="1" spc="-30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PROYECTOS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marL="5080" algn="ctr">
              <a:lnSpc>
                <a:spcPct val="100000"/>
              </a:lnSpc>
              <a:spcBef>
                <a:spcPts val="400"/>
              </a:spcBef>
            </a:pPr>
            <a:r>
              <a:rPr lang="es-MX" sz="1600" spc="-5" dirty="0">
                <a:solidFill>
                  <a:schemeClr val="tx1"/>
                </a:solidFill>
                <a:cs typeface="Calibri"/>
              </a:rPr>
              <a:t>Felipe</a:t>
            </a:r>
            <a:r>
              <a:rPr lang="es-MX" sz="16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Hernández 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Falcón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600" spc="-5" dirty="0">
                <a:solidFill>
                  <a:schemeClr val="tx1"/>
                </a:solidFill>
                <a:cs typeface="Calibri"/>
              </a:rPr>
              <a:t>S-30123280 nivel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13</a:t>
            </a:r>
            <a:endParaRPr lang="es-MX" sz="16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6550451" y="3884644"/>
            <a:ext cx="3620244" cy="11204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AUXILIAR TÉCNICO/A DE PLANEACIÓN</a:t>
            </a:r>
          </a:p>
          <a:p>
            <a:pPr algn="ctr">
              <a:spcBef>
                <a:spcPts val="42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Jazmín Elizabeth Camargo García</a:t>
            </a:r>
          </a:p>
          <a:p>
            <a:pPr algn="ctr">
              <a:spcBef>
                <a:spcPts val="42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Honorario Nivel 5</a:t>
            </a:r>
          </a:p>
          <a:p>
            <a:pPr algn="ctr">
              <a:spcBef>
                <a:spcPts val="42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S-30124134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2240520" y="3884644"/>
            <a:ext cx="3481658" cy="11204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PROGRAMAS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PLANEACIÓN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415925" marR="408940" algn="ctr">
              <a:lnSpc>
                <a:spcPts val="1660"/>
              </a:lnSpc>
              <a:spcBef>
                <a:spcPts val="8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Claudia Guadalupe Pérez Ponce Honorario N-8</a:t>
            </a:r>
            <a:endParaRPr lang="es-MX" sz="1400" spc="-235" dirty="0" smtClean="0">
              <a:solidFill>
                <a:schemeClr val="tx1"/>
              </a:solidFill>
              <a:cs typeface="Calibri"/>
            </a:endParaRPr>
          </a:p>
          <a:p>
            <a:pPr marL="415925" marR="408940" algn="ctr">
              <a:lnSpc>
                <a:spcPts val="1660"/>
              </a:lnSpc>
              <a:spcBef>
                <a:spcPts val="8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S-30123856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2240520" y="105490"/>
            <a:ext cx="770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DIRECCIÓN GENERAL DE PLANEACIÓN Y PROYECTOS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cxnSp>
        <p:nvCxnSpPr>
          <p:cNvPr id="3" name="Conector angular 2"/>
          <p:cNvCxnSpPr>
            <a:stCxn id="83" idx="2"/>
            <a:endCxn id="53" idx="0"/>
          </p:cNvCxnSpPr>
          <p:nvPr/>
        </p:nvCxnSpPr>
        <p:spPr>
          <a:xfrm rot="5400000">
            <a:off x="4692646" y="2448995"/>
            <a:ext cx="724353" cy="21469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angular 4"/>
          <p:cNvCxnSpPr>
            <a:stCxn id="83" idx="2"/>
            <a:endCxn id="92" idx="0"/>
          </p:cNvCxnSpPr>
          <p:nvPr/>
        </p:nvCxnSpPr>
        <p:spPr>
          <a:xfrm rot="16200000" flipH="1">
            <a:off x="6882257" y="2406327"/>
            <a:ext cx="724353" cy="2232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267161" y="833099"/>
            <a:ext cx="3050067" cy="945992"/>
            <a:chOff x="479196" y="350398"/>
            <a:chExt cx="3050067" cy="945992"/>
          </a:xfrm>
        </p:grpSpPr>
        <p:sp>
          <p:nvSpPr>
            <p:cNvPr id="9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0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1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2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3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14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15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654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988006" y="777917"/>
            <a:ext cx="4088069" cy="106849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6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6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10" dirty="0">
                <a:solidFill>
                  <a:schemeClr val="tx1"/>
                </a:solidFill>
                <a:cs typeface="Calibri"/>
              </a:rPr>
              <a:t>JURÍDICO/A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420"/>
              </a:spcBef>
            </a:pPr>
            <a:r>
              <a:rPr lang="es-MX" sz="1600" spc="-5" dirty="0" smtClean="0">
                <a:solidFill>
                  <a:schemeClr val="tx1"/>
                </a:solidFill>
                <a:cs typeface="Calibri"/>
              </a:rPr>
              <a:t>David Guerra Barajas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420"/>
              </a:spcBef>
            </a:pPr>
            <a:r>
              <a:rPr lang="es-MX" sz="1600" spc="-5" dirty="0">
                <a:solidFill>
                  <a:schemeClr val="tx1"/>
                </a:solidFill>
                <a:cs typeface="Calibri"/>
              </a:rPr>
              <a:t>S-30123281</a:t>
            </a:r>
            <a:r>
              <a:rPr lang="es-MX" sz="16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6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6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0" name="Rectángulo 89"/>
          <p:cNvSpPr/>
          <p:nvPr/>
        </p:nvSpPr>
        <p:spPr>
          <a:xfrm>
            <a:off x="4590944" y="4403741"/>
            <a:ext cx="2895122" cy="13285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5"/>
              </a:spcBef>
            </a:pPr>
            <a:r>
              <a:rPr lang="pt-BR" sz="1400" b="1" dirty="0">
                <a:solidFill>
                  <a:schemeClr val="tx1"/>
                </a:solidFill>
                <a:cs typeface="Calibri"/>
              </a:rPr>
              <a:t>AUXILIAR TÉCNICO/A  JURÍDICO/A</a:t>
            </a:r>
          </a:p>
          <a:p>
            <a:pPr algn="ctr">
              <a:spcBef>
                <a:spcPts val="425"/>
              </a:spcBef>
            </a:pP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Maria </a:t>
            </a:r>
            <a:r>
              <a:rPr lang="pt-BR" sz="1400" spc="-5" dirty="0" err="1" smtClean="0">
                <a:solidFill>
                  <a:schemeClr val="tx1"/>
                </a:solidFill>
                <a:cs typeface="Calibri"/>
              </a:rPr>
              <a:t>del</a:t>
            </a: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pt-BR" sz="1400" spc="-5" dirty="0" err="1" smtClean="0">
                <a:solidFill>
                  <a:schemeClr val="tx1"/>
                </a:solidFill>
                <a:cs typeface="Calibri"/>
              </a:rPr>
              <a:t>Rosario</a:t>
            </a: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 Vargas Santos</a:t>
            </a:r>
          </a:p>
          <a:p>
            <a:pPr algn="ctr">
              <a:spcBef>
                <a:spcPts val="425"/>
              </a:spcBef>
            </a:pPr>
            <a:r>
              <a:rPr lang="pt-BR" sz="1400" spc="-5" dirty="0" err="1" smtClean="0">
                <a:solidFill>
                  <a:schemeClr val="tx1"/>
                </a:solidFill>
                <a:cs typeface="Calibri"/>
              </a:rPr>
              <a:t>Comisionada</a:t>
            </a: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 a Dir. </a:t>
            </a:r>
            <a:r>
              <a:rPr lang="pt-BR" sz="1400" spc="-5" dirty="0" err="1" smtClean="0">
                <a:solidFill>
                  <a:schemeClr val="tx1"/>
                </a:solidFill>
                <a:cs typeface="Calibri"/>
              </a:rPr>
              <a:t>Emprendimiento</a:t>
            </a: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 </a:t>
            </a:r>
          </a:p>
          <a:p>
            <a:pPr algn="ctr">
              <a:spcBef>
                <a:spcPts val="425"/>
              </a:spcBef>
            </a:pPr>
            <a:r>
              <a:rPr lang="pt-BR" sz="1400" spc="-5" dirty="0" smtClean="0">
                <a:solidFill>
                  <a:schemeClr val="tx1"/>
                </a:solidFill>
                <a:cs typeface="Calibri"/>
              </a:rPr>
              <a:t> Nível </a:t>
            </a:r>
            <a:r>
              <a:rPr lang="pt-BR" sz="1400" spc="-5" dirty="0">
                <a:solidFill>
                  <a:schemeClr val="tx1"/>
                </a:solidFill>
                <a:cs typeface="Calibri"/>
              </a:rPr>
              <a:t>6</a:t>
            </a:r>
          </a:p>
          <a:p>
            <a:pPr algn="ctr">
              <a:spcBef>
                <a:spcPts val="425"/>
              </a:spcBef>
            </a:pPr>
            <a:r>
              <a:rPr lang="pt-BR" sz="1400" spc="-5" dirty="0">
                <a:solidFill>
                  <a:schemeClr val="tx1"/>
                </a:solidFill>
                <a:cs typeface="Calibri"/>
              </a:rPr>
              <a:t>S-30123348</a:t>
            </a:r>
          </a:p>
        </p:txBody>
      </p:sp>
      <p:sp>
        <p:nvSpPr>
          <p:cNvPr id="91" name="Rectángulo 90"/>
          <p:cNvSpPr/>
          <p:nvPr/>
        </p:nvSpPr>
        <p:spPr>
          <a:xfrm>
            <a:off x="1188418" y="4403741"/>
            <a:ext cx="2895122" cy="131983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52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ANALISTA JURÍDICO Y  GESTOR/A DE ARCHIVO</a:t>
            </a:r>
          </a:p>
          <a:p>
            <a:pPr algn="ctr">
              <a:spcBef>
                <a:spcPts val="520"/>
              </a:spcBef>
            </a:pPr>
            <a:r>
              <a:rPr lang="pt-BR" sz="1400" b="1" spc="-10" dirty="0" err="1" smtClean="0">
                <a:solidFill>
                  <a:schemeClr val="tx1"/>
                </a:solidFill>
                <a:cs typeface="Calibri"/>
              </a:rPr>
              <a:t>María</a:t>
            </a:r>
            <a:r>
              <a:rPr lang="pt-BR" sz="1400" b="1" spc="-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pt-BR" sz="1400" b="1" spc="-10" dirty="0">
                <a:solidFill>
                  <a:schemeClr val="tx1"/>
                </a:solidFill>
                <a:cs typeface="Calibri"/>
              </a:rPr>
              <a:t>Fernanda Cortés de Lara</a:t>
            </a:r>
          </a:p>
          <a:p>
            <a:pPr algn="ctr">
              <a:spcBef>
                <a:spcPts val="52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S-30123283 nivel 06</a:t>
            </a:r>
          </a:p>
        </p:txBody>
      </p:sp>
      <p:sp>
        <p:nvSpPr>
          <p:cNvPr id="92" name="Rectángulo 91"/>
          <p:cNvSpPr/>
          <p:nvPr/>
        </p:nvSpPr>
        <p:spPr>
          <a:xfrm>
            <a:off x="4380516" y="2471781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DIRECTOR/A DE NORMATIVIDAD Y REGULACIÓN</a:t>
            </a: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Aarón Soto Martínez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270510" marR="259715" algn="ctr">
              <a:lnSpc>
                <a:spcPct val="125000"/>
              </a:lnSpc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S-30123282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12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7805531" y="4403741"/>
            <a:ext cx="3021495" cy="1342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AUXILIAR TÉCNICO/A DEPLANEACION</a:t>
            </a:r>
          </a:p>
          <a:p>
            <a:pPr algn="ctr">
              <a:spcBef>
                <a:spcPts val="4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Ma. Patricia Vázquez Sandoval </a:t>
            </a:r>
          </a:p>
          <a:p>
            <a:pPr algn="ctr">
              <a:spcBef>
                <a:spcPts val="4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Honorarios Nivel 7</a:t>
            </a:r>
          </a:p>
          <a:p>
            <a:pPr algn="ctr">
              <a:spcBef>
                <a:spcPts val="4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S-30129698</a:t>
            </a:r>
            <a:endParaRPr lang="es-MX" sz="1400" spc="-5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1" name="Conector angular 10"/>
          <p:cNvCxnSpPr>
            <a:stCxn id="83" idx="2"/>
            <a:endCxn id="92" idx="0"/>
          </p:cNvCxnSpPr>
          <p:nvPr/>
        </p:nvCxnSpPr>
        <p:spPr>
          <a:xfrm rot="16200000" flipH="1">
            <a:off x="5720575" y="2157878"/>
            <a:ext cx="625369" cy="24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2177444" y="33940"/>
            <a:ext cx="7709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DIRECCIÓN GENERAL JURIDICO/A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cxnSp>
        <p:nvCxnSpPr>
          <p:cNvPr id="5" name="Conector angular 4"/>
          <p:cNvCxnSpPr>
            <a:endCxn id="91" idx="0"/>
          </p:cNvCxnSpPr>
          <p:nvPr/>
        </p:nvCxnSpPr>
        <p:spPr>
          <a:xfrm rot="10800000" flipV="1">
            <a:off x="2635980" y="4198761"/>
            <a:ext cx="3402527" cy="2049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r 8"/>
          <p:cNvCxnSpPr>
            <a:stCxn id="92" idx="2"/>
            <a:endCxn id="90" idx="0"/>
          </p:cNvCxnSpPr>
          <p:nvPr/>
        </p:nvCxnSpPr>
        <p:spPr>
          <a:xfrm rot="16200000" flipH="1">
            <a:off x="5690147" y="4055382"/>
            <a:ext cx="692689" cy="40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stCxn id="92" idx="2"/>
            <a:endCxn id="17" idx="0"/>
          </p:cNvCxnSpPr>
          <p:nvPr/>
        </p:nvCxnSpPr>
        <p:spPr>
          <a:xfrm rot="16200000" flipH="1">
            <a:off x="7329034" y="2416495"/>
            <a:ext cx="692689" cy="3281802"/>
          </a:xfrm>
          <a:prstGeom prst="bentConnector3">
            <a:avLst>
              <a:gd name="adj1" fmla="val 691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/>
          <p:cNvGrpSpPr/>
          <p:nvPr/>
        </p:nvGrpSpPr>
        <p:grpSpPr>
          <a:xfrm>
            <a:off x="267161" y="833099"/>
            <a:ext cx="3050067" cy="945992"/>
            <a:chOff x="479196" y="350398"/>
            <a:chExt cx="3050067" cy="945992"/>
          </a:xfrm>
        </p:grpSpPr>
        <p:sp>
          <p:nvSpPr>
            <p:cNvPr id="14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5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6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8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9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20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21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752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839667" y="901142"/>
            <a:ext cx="4357849" cy="100635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 GENERAL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ADMINISTRACIÓN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Y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FINANZAS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572135" marR="564515" algn="ctr">
              <a:lnSpc>
                <a:spcPct val="125000"/>
              </a:lnSpc>
            </a:pPr>
            <a:r>
              <a:rPr lang="es-MX" sz="1600" dirty="0" smtClean="0">
                <a:solidFill>
                  <a:schemeClr val="tx1"/>
                </a:solidFill>
                <a:cs typeface="Calibri"/>
              </a:rPr>
              <a:t>Vacante</a:t>
            </a:r>
          </a:p>
          <a:p>
            <a:pPr marL="572135" marR="564515" algn="ctr">
              <a:lnSpc>
                <a:spcPct val="125000"/>
              </a:lnSpc>
            </a:pPr>
            <a:r>
              <a:rPr lang="es-MX" sz="1600" dirty="0" smtClean="0">
                <a:solidFill>
                  <a:schemeClr val="tx1"/>
                </a:solidFill>
                <a:cs typeface="Calibri"/>
              </a:rPr>
              <a:t>S-30123264</a:t>
            </a:r>
            <a:r>
              <a:rPr lang="es-MX" sz="1600" spc="-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14</a:t>
            </a:r>
          </a:p>
        </p:txBody>
      </p:sp>
      <p:sp>
        <p:nvSpPr>
          <p:cNvPr id="89" name="Rectángulo 88"/>
          <p:cNvSpPr/>
          <p:nvPr/>
        </p:nvSpPr>
        <p:spPr>
          <a:xfrm>
            <a:off x="210167" y="912449"/>
            <a:ext cx="2909878" cy="96709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AUXILIAR TECNICO/A DE DIRECCION Y RECURSOS </a:t>
            </a:r>
            <a:r>
              <a:rPr lang="es-MX" sz="1400" b="1" spc="-5" dirty="0" smtClean="0">
                <a:solidFill>
                  <a:schemeClr val="tx1"/>
                </a:solidFill>
                <a:cs typeface="Calibri"/>
              </a:rPr>
              <a:t>HUMANOS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Andrea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de Dios Pineda Plaza</a:t>
            </a:r>
          </a:p>
          <a:p>
            <a:pPr marL="1270"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 S-30128871</a:t>
            </a:r>
            <a:r>
              <a:rPr lang="es-MX" sz="1400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10" dirty="0" smtClean="0">
                <a:solidFill>
                  <a:schemeClr val="tx1"/>
                </a:solidFill>
                <a:cs typeface="Calibri"/>
              </a:rPr>
              <a:t>05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3338686" y="2236705"/>
            <a:ext cx="3157648" cy="995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CAPITAL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HUMANO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311150" marR="304165" algn="ctr">
              <a:lnSpc>
                <a:spcPts val="1660"/>
              </a:lnSpc>
              <a:spcBef>
                <a:spcPts val="8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Francisco</a:t>
            </a:r>
            <a:r>
              <a:rPr lang="es-MX" sz="1400" spc="-6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Morales</a:t>
            </a:r>
            <a:r>
              <a:rPr lang="es-MX" sz="1400" spc="-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Vallejo </a:t>
            </a:r>
            <a:r>
              <a:rPr lang="es-MX" sz="1400" spc="-229" dirty="0">
                <a:solidFill>
                  <a:schemeClr val="tx1"/>
                </a:solidFill>
                <a:cs typeface="Calibri"/>
              </a:rPr>
              <a:t> </a:t>
            </a:r>
            <a:endParaRPr lang="es-MX" sz="1400" spc="-229" dirty="0" smtClean="0">
              <a:solidFill>
                <a:schemeClr val="tx1"/>
              </a:solidFill>
              <a:cs typeface="Calibri"/>
            </a:endParaRPr>
          </a:p>
          <a:p>
            <a:pPr marL="311150" marR="304165" algn="ctr">
              <a:lnSpc>
                <a:spcPts val="1660"/>
              </a:lnSpc>
              <a:spcBef>
                <a:spcPts val="8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S-30123269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11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2177444" y="33940"/>
            <a:ext cx="7977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DIRECCIÓN GENERAL DE ADMINISTRACIÓN Y FINANZAS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cxnSp>
        <p:nvCxnSpPr>
          <p:cNvPr id="5" name="Conector angular 4"/>
          <p:cNvCxnSpPr>
            <a:stCxn id="83" idx="1"/>
            <a:endCxn id="89" idx="3"/>
          </p:cNvCxnSpPr>
          <p:nvPr/>
        </p:nvCxnSpPr>
        <p:spPr>
          <a:xfrm rot="10800000">
            <a:off x="3120045" y="1395996"/>
            <a:ext cx="719622" cy="83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54607" y="2236705"/>
            <a:ext cx="2944410" cy="995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190"/>
              </a:lnSpc>
              <a:spcBef>
                <a:spcPts val="250"/>
              </a:spcBef>
            </a:pPr>
            <a:r>
              <a:rPr lang="es-MX" sz="1400" b="1" spc="-5" dirty="0" smtClean="0">
                <a:solidFill>
                  <a:schemeClr val="tx1"/>
                </a:solidFill>
                <a:cs typeface="Calibri"/>
              </a:rPr>
              <a:t>DIRECTOR/A DE FINANZAS Y PRESUPUESTO y ENCARGADO DE LA </a:t>
            </a:r>
            <a:r>
              <a:rPr lang="es-MX" sz="1400" b="1" spc="-5" dirty="0" err="1" smtClean="0">
                <a:solidFill>
                  <a:schemeClr val="tx1"/>
                </a:solidFill>
                <a:cs typeface="Calibri"/>
              </a:rPr>
              <a:t>DGAyF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92405" marR="183515" algn="ctr">
              <a:lnSpc>
                <a:spcPts val="1660"/>
              </a:lnSpc>
              <a:spcBef>
                <a:spcPts val="6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Eduardo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Rivera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Franco </a:t>
            </a:r>
            <a:r>
              <a:rPr lang="es-MX" sz="1400" spc="-235" dirty="0">
                <a:solidFill>
                  <a:schemeClr val="tx1"/>
                </a:solidFill>
                <a:cs typeface="Calibri"/>
              </a:rPr>
              <a:t> </a:t>
            </a:r>
            <a:endParaRPr lang="es-MX" sz="1400" spc="-235" dirty="0" smtClean="0">
              <a:solidFill>
                <a:schemeClr val="tx1"/>
              </a:solidFill>
              <a:cs typeface="Calibri"/>
            </a:endParaRPr>
          </a:p>
          <a:p>
            <a:pPr marL="192405" marR="183515" algn="ctr">
              <a:lnSpc>
                <a:spcPts val="1660"/>
              </a:lnSpc>
              <a:spcBef>
                <a:spcPts val="65"/>
              </a:spcBef>
            </a:pPr>
            <a:r>
              <a:rPr lang="es-MX" sz="1400" dirty="0" smtClean="0">
                <a:solidFill>
                  <a:schemeClr val="tx1"/>
                </a:solidFill>
                <a:cs typeface="Calibri"/>
              </a:rPr>
              <a:t>S-30123265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12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7775873" y="2244481"/>
            <a:ext cx="2944410" cy="995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400" b="1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OPERACIONES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3825" marR="116839" algn="ctr">
              <a:lnSpc>
                <a:spcPts val="1660"/>
              </a:lnSpc>
              <a:spcBef>
                <a:spcPts val="8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Miguel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Ángel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Estrada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Romo </a:t>
            </a:r>
            <a:endParaRPr lang="es-MX" sz="1400" dirty="0" smtClean="0">
              <a:solidFill>
                <a:schemeClr val="tx1"/>
              </a:solidFill>
              <a:cs typeface="Calibri"/>
            </a:endParaRPr>
          </a:p>
          <a:p>
            <a:pPr marL="123825" marR="116839" algn="ctr">
              <a:lnSpc>
                <a:spcPts val="1660"/>
              </a:lnSpc>
              <a:spcBef>
                <a:spcPts val="85"/>
              </a:spcBef>
            </a:pPr>
            <a:r>
              <a:rPr lang="es-MX" sz="1400" spc="-23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S-30123272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11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210167" y="3503135"/>
            <a:ext cx="2628567" cy="995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JEFE/A DE CONTROL FINANCIERO Y  </a:t>
            </a:r>
            <a:r>
              <a:rPr lang="es-MX" sz="1400" b="1" dirty="0" smtClean="0">
                <a:solidFill>
                  <a:schemeClr val="tx1"/>
                </a:solidFill>
                <a:cs typeface="Calibri"/>
              </a:rPr>
              <a:t>CONTABILIDAD</a:t>
            </a: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Carolina</a:t>
            </a:r>
            <a:r>
              <a:rPr lang="es-MX" sz="1400" spc="-5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Rodríguez</a:t>
            </a:r>
            <a:r>
              <a:rPr lang="es-MX" sz="1400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Alcocer </a:t>
            </a:r>
            <a:endParaRPr lang="es-MX" sz="1400" dirty="0" smtClean="0">
              <a:solidFill>
                <a:schemeClr val="tx1"/>
              </a:solidFill>
              <a:cs typeface="Calibri"/>
            </a:endParaRPr>
          </a:p>
          <a:p>
            <a:pPr marL="217170" marR="210820" algn="ctr">
              <a:lnSpc>
                <a:spcPts val="1660"/>
              </a:lnSpc>
              <a:spcBef>
                <a:spcPts val="80"/>
              </a:spcBef>
            </a:pPr>
            <a:r>
              <a:rPr lang="es-MX" sz="1400" spc="-23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S-30123268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09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12810" y="4787013"/>
            <a:ext cx="2628567" cy="99505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0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COORDINADOR/A DE CONTROL PRESUPUESTAL</a:t>
            </a:r>
          </a:p>
          <a:p>
            <a:pPr algn="ctr">
              <a:spcBef>
                <a:spcPts val="42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María López Juárez  </a:t>
            </a:r>
          </a:p>
          <a:p>
            <a:pPr algn="ctr">
              <a:spcBef>
                <a:spcPts val="425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S-30123270 nivel 10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3528309" y="3577373"/>
            <a:ext cx="2778402" cy="1298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5"/>
              </a:spcBef>
            </a:pPr>
            <a:r>
              <a:rPr lang="es-MX" sz="1400" b="1" dirty="0">
                <a:solidFill>
                  <a:schemeClr val="tx1"/>
                </a:solidFill>
                <a:cs typeface="Calibri"/>
              </a:rPr>
              <a:t>AUXILIAR TÉCNICO/A  FINANCIERO/A</a:t>
            </a:r>
          </a:p>
          <a:p>
            <a:pPr algn="ctr">
              <a:spcBef>
                <a:spcPts val="425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Mónica Estefanía Aguilera Tena</a:t>
            </a:r>
            <a:endParaRPr lang="es-MX" sz="1200" spc="-5" dirty="0">
              <a:solidFill>
                <a:schemeClr val="tx1"/>
              </a:solidFill>
              <a:cs typeface="Calibri"/>
            </a:endParaRPr>
          </a:p>
          <a:p>
            <a:pPr algn="ctr">
              <a:spcBef>
                <a:spcPts val="425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S-30123384 H. Nivel 6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9567860" y="3527220"/>
            <a:ext cx="2278419" cy="8155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6850" marR="185420" algn="ctr">
              <a:lnSpc>
                <a:spcPts val="1080"/>
              </a:lnSpc>
              <a:spcBef>
                <a:spcPts val="229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ASISTENTE/A 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ADMINISTRATIVO/A</a:t>
            </a:r>
            <a:endParaRPr lang="es-MX" sz="1200" dirty="0">
              <a:solidFill>
                <a:schemeClr val="tx1"/>
              </a:solidFill>
              <a:cs typeface="Calibri"/>
            </a:endParaRPr>
          </a:p>
          <a:p>
            <a:pPr marL="12700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Raymundo</a:t>
            </a:r>
            <a:r>
              <a:rPr lang="es-MX" sz="1200" spc="-4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Rangel</a:t>
            </a:r>
            <a:r>
              <a:rPr lang="es-MX" sz="12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Mendoza </a:t>
            </a:r>
            <a:r>
              <a:rPr lang="es-MX" sz="1200" spc="-210" dirty="0">
                <a:solidFill>
                  <a:schemeClr val="tx1"/>
                </a:solidFill>
                <a:cs typeface="Calibri"/>
              </a:rPr>
              <a:t> </a:t>
            </a:r>
            <a:endParaRPr lang="es-MX" sz="1200" spc="-210" dirty="0" smtClean="0">
              <a:solidFill>
                <a:schemeClr val="tx1"/>
              </a:solidFill>
              <a:cs typeface="Calibri"/>
            </a:endParaRPr>
          </a:p>
          <a:p>
            <a:pPr marL="12700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S-30123276</a:t>
            </a:r>
            <a:r>
              <a:rPr lang="es-MX" sz="1200" spc="5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2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10" dirty="0">
                <a:solidFill>
                  <a:schemeClr val="tx1"/>
                </a:solidFill>
                <a:cs typeface="Calibri"/>
              </a:rPr>
              <a:t>05</a:t>
            </a:r>
            <a:endParaRPr lang="es-MX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9547255" y="4467931"/>
            <a:ext cx="2299024" cy="8155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AUXILIAR DE SERVICIOS </a:t>
            </a:r>
            <a:r>
              <a:rPr lang="es-MX" sz="1200" b="1" spc="-10" dirty="0" smtClean="0">
                <a:solidFill>
                  <a:schemeClr val="tx1"/>
                </a:solidFill>
                <a:cs typeface="Calibri"/>
              </a:rPr>
              <a:t>GENERALES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Teodoro </a:t>
            </a:r>
            <a:r>
              <a:rPr lang="es-MX" sz="1200" spc="-5" dirty="0" err="1">
                <a:solidFill>
                  <a:schemeClr val="tx1"/>
                </a:solidFill>
                <a:cs typeface="Calibri"/>
              </a:rPr>
              <a:t>Yebra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Ibarra</a:t>
            </a:r>
          </a:p>
          <a:p>
            <a:pPr marL="165100" marR="157480" algn="ctr">
              <a:lnSpc>
                <a:spcPct val="125000"/>
              </a:lnSpc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22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S-30123277</a:t>
            </a:r>
            <a:r>
              <a:rPr lang="es-MX" sz="1200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2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04</a:t>
            </a:r>
            <a:endParaRPr lang="es-MX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9557557" y="5373233"/>
            <a:ext cx="2299023" cy="8581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6205" marR="105410" algn="ctr">
              <a:lnSpc>
                <a:spcPts val="1080"/>
              </a:lnSpc>
              <a:spcBef>
                <a:spcPts val="229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TECNICO/A DE SERVICIOS </a:t>
            </a:r>
            <a:r>
              <a:rPr lang="es-MX" sz="1200" b="1" spc="-10" dirty="0" smtClean="0">
                <a:solidFill>
                  <a:schemeClr val="tx1"/>
                </a:solidFill>
                <a:cs typeface="Calibri"/>
              </a:rPr>
              <a:t>GENERALES</a:t>
            </a:r>
          </a:p>
          <a:p>
            <a:pPr marL="116205" marR="105410" algn="ctr">
              <a:lnSpc>
                <a:spcPts val="1080"/>
              </a:lnSpc>
              <a:spcBef>
                <a:spcPts val="229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Edgar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Alfredo Quintero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Pichardo</a:t>
            </a:r>
          </a:p>
          <a:p>
            <a:pPr marL="12700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21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S-30123279</a:t>
            </a:r>
            <a:r>
              <a:rPr lang="es-MX" sz="1200" spc="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04</a:t>
            </a:r>
            <a:endParaRPr lang="es-MX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7072056" y="3536528"/>
            <a:ext cx="2342708" cy="8155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585" marR="97790" algn="ctr">
              <a:lnSpc>
                <a:spcPts val="1080"/>
              </a:lnSpc>
              <a:spcBef>
                <a:spcPts val="229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JEFE/A 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2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SOPORTE</a:t>
            </a:r>
            <a:r>
              <a:rPr lang="es-MX" sz="1200" b="1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200" b="1" spc="-2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TECNOLOGÍAS</a:t>
            </a:r>
            <a:r>
              <a:rPr lang="es-MX" sz="1200" b="1" spc="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200" b="1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b="1" spc="-5" dirty="0" smtClean="0">
                <a:solidFill>
                  <a:schemeClr val="tx1"/>
                </a:solidFill>
                <a:cs typeface="Calibri"/>
              </a:rPr>
              <a:t>INF.</a:t>
            </a:r>
            <a:endParaRPr lang="es-MX" sz="1200" dirty="0">
              <a:solidFill>
                <a:schemeClr val="tx1"/>
              </a:solidFill>
              <a:cs typeface="Calibri"/>
            </a:endParaRPr>
          </a:p>
          <a:p>
            <a:pPr marL="12700" marR="5080" algn="ctr">
              <a:lnSpc>
                <a:spcPts val="1500"/>
              </a:lnSpc>
              <a:spcBef>
                <a:spcPts val="85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Beatriz Elena García Ortega </a:t>
            </a:r>
            <a:r>
              <a:rPr lang="es-MX" sz="1200" spc="-2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S-30123275</a:t>
            </a:r>
            <a:r>
              <a:rPr lang="es-MX" sz="1200" spc="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 06</a:t>
            </a:r>
            <a:endParaRPr lang="es-MX" sz="12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2" name="Conector angular 11"/>
          <p:cNvCxnSpPr>
            <a:stCxn id="83" idx="2"/>
            <a:endCxn id="22" idx="0"/>
          </p:cNvCxnSpPr>
          <p:nvPr/>
        </p:nvCxnSpPr>
        <p:spPr>
          <a:xfrm rot="5400000">
            <a:off x="3608100" y="-173787"/>
            <a:ext cx="329204" cy="44917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r 15"/>
          <p:cNvCxnSpPr>
            <a:stCxn id="83" idx="2"/>
            <a:endCxn id="92" idx="0"/>
          </p:cNvCxnSpPr>
          <p:nvPr/>
        </p:nvCxnSpPr>
        <p:spPr>
          <a:xfrm rot="5400000">
            <a:off x="5303449" y="1521562"/>
            <a:ext cx="329204" cy="1101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>
            <a:stCxn id="83" idx="2"/>
            <a:endCxn id="24" idx="0"/>
          </p:cNvCxnSpPr>
          <p:nvPr/>
        </p:nvCxnSpPr>
        <p:spPr>
          <a:xfrm rot="16200000" flipH="1">
            <a:off x="7464845" y="461248"/>
            <a:ext cx="336980" cy="32294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22" idx="2"/>
            <a:endCxn id="26" idx="0"/>
          </p:cNvCxnSpPr>
          <p:nvPr/>
        </p:nvCxnSpPr>
        <p:spPr>
          <a:xfrm rot="5400000">
            <a:off x="1389944" y="3366266"/>
            <a:ext cx="271377" cy="23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26" idx="2"/>
            <a:endCxn id="27" idx="0"/>
          </p:cNvCxnSpPr>
          <p:nvPr/>
        </p:nvCxnSpPr>
        <p:spPr>
          <a:xfrm rot="16200000" flipH="1">
            <a:off x="1381360" y="4641278"/>
            <a:ext cx="288825" cy="26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ángulo 125"/>
          <p:cNvSpPr/>
          <p:nvPr/>
        </p:nvSpPr>
        <p:spPr>
          <a:xfrm>
            <a:off x="7072056" y="4467931"/>
            <a:ext cx="2299023" cy="8155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364" marR="120014" algn="ctr">
              <a:lnSpc>
                <a:spcPts val="1080"/>
              </a:lnSpc>
              <a:spcBef>
                <a:spcPts val="229"/>
              </a:spcBef>
            </a:pPr>
            <a:r>
              <a:rPr lang="es-MX" sz="1200" b="1" spc="-5" dirty="0">
                <a:solidFill>
                  <a:schemeClr val="tx1"/>
                </a:solidFill>
                <a:cs typeface="Calibri"/>
              </a:rPr>
              <a:t>JEFE/A DE ADQUISICIONES Y SERVICIOS </a:t>
            </a:r>
            <a:r>
              <a:rPr lang="es-MX" sz="1200" b="1" spc="-5" dirty="0" smtClean="0">
                <a:solidFill>
                  <a:schemeClr val="tx1"/>
                </a:solidFill>
                <a:cs typeface="Calibri"/>
              </a:rPr>
              <a:t>GENERALES</a:t>
            </a:r>
          </a:p>
          <a:p>
            <a:pPr marL="126364" marR="120014" algn="ctr">
              <a:lnSpc>
                <a:spcPts val="1080"/>
              </a:lnSpc>
              <a:spcBef>
                <a:spcPts val="229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Nora</a:t>
            </a:r>
            <a:r>
              <a:rPr lang="es-MX" sz="1200" spc="-2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err="1">
                <a:solidFill>
                  <a:schemeClr val="tx1"/>
                </a:solidFill>
                <a:cs typeface="Calibri"/>
              </a:rPr>
              <a:t>Milipsa</a:t>
            </a:r>
            <a:r>
              <a:rPr lang="es-MX" sz="12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García</a:t>
            </a:r>
            <a:r>
              <a:rPr lang="es-MX" sz="12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Ortega</a:t>
            </a:r>
            <a:endParaRPr lang="es-MX" sz="12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00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S-30123341</a:t>
            </a:r>
            <a:r>
              <a:rPr lang="es-MX" sz="1200" spc="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2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06</a:t>
            </a:r>
            <a:endParaRPr lang="es-MX" sz="12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56" name="Conector angular 155"/>
          <p:cNvCxnSpPr>
            <a:stCxn id="24" idx="3"/>
            <a:endCxn id="30" idx="3"/>
          </p:cNvCxnSpPr>
          <p:nvPr/>
        </p:nvCxnSpPr>
        <p:spPr>
          <a:xfrm>
            <a:off x="10720283" y="2742008"/>
            <a:ext cx="1125996" cy="1192987"/>
          </a:xfrm>
          <a:prstGeom prst="bentConnector3">
            <a:avLst>
              <a:gd name="adj1" fmla="val 1203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angular 157"/>
          <p:cNvCxnSpPr>
            <a:stCxn id="24" idx="3"/>
            <a:endCxn id="31" idx="3"/>
          </p:cNvCxnSpPr>
          <p:nvPr/>
        </p:nvCxnSpPr>
        <p:spPr>
          <a:xfrm>
            <a:off x="10720283" y="2742008"/>
            <a:ext cx="1125996" cy="2133698"/>
          </a:xfrm>
          <a:prstGeom prst="bentConnector3">
            <a:avLst>
              <a:gd name="adj1" fmla="val 1203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angular 159"/>
          <p:cNvCxnSpPr>
            <a:stCxn id="24" idx="3"/>
            <a:endCxn id="32" idx="3"/>
          </p:cNvCxnSpPr>
          <p:nvPr/>
        </p:nvCxnSpPr>
        <p:spPr>
          <a:xfrm>
            <a:off x="10720283" y="2742008"/>
            <a:ext cx="1136297" cy="3060307"/>
          </a:xfrm>
          <a:prstGeom prst="bentConnector3">
            <a:avLst>
              <a:gd name="adj1" fmla="val 1201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o 35"/>
          <p:cNvGrpSpPr/>
          <p:nvPr/>
        </p:nvGrpSpPr>
        <p:grpSpPr>
          <a:xfrm>
            <a:off x="9195249" y="978889"/>
            <a:ext cx="3050067" cy="945992"/>
            <a:chOff x="479196" y="350398"/>
            <a:chExt cx="3050067" cy="945992"/>
          </a:xfrm>
        </p:grpSpPr>
        <p:sp>
          <p:nvSpPr>
            <p:cNvPr id="38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39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40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42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44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45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46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  <p:cxnSp>
        <p:nvCxnSpPr>
          <p:cNvPr id="3" name="Conector angular 2"/>
          <p:cNvCxnSpPr>
            <a:stCxn id="92" idx="2"/>
            <a:endCxn id="29" idx="0"/>
          </p:cNvCxnSpPr>
          <p:nvPr/>
        </p:nvCxnSpPr>
        <p:spPr>
          <a:xfrm rot="5400000">
            <a:off x="4744703" y="3404565"/>
            <a:ext cx="345615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r 7"/>
          <p:cNvCxnSpPr>
            <a:stCxn id="24" idx="1"/>
            <a:endCxn id="34" idx="1"/>
          </p:cNvCxnSpPr>
          <p:nvPr/>
        </p:nvCxnSpPr>
        <p:spPr>
          <a:xfrm rot="10800000" flipV="1">
            <a:off x="7072057" y="2742007"/>
            <a:ext cx="703817" cy="1202295"/>
          </a:xfrm>
          <a:prstGeom prst="bentConnector3">
            <a:avLst>
              <a:gd name="adj1" fmla="val 1324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24" idx="1"/>
            <a:endCxn id="126" idx="1"/>
          </p:cNvCxnSpPr>
          <p:nvPr/>
        </p:nvCxnSpPr>
        <p:spPr>
          <a:xfrm rot="10800000" flipV="1">
            <a:off x="7072057" y="2742008"/>
            <a:ext cx="703817" cy="2133698"/>
          </a:xfrm>
          <a:prstGeom prst="bentConnector3">
            <a:avLst>
              <a:gd name="adj1" fmla="val 1324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/>
          <p:cNvSpPr/>
          <p:nvPr/>
        </p:nvSpPr>
        <p:spPr>
          <a:xfrm>
            <a:off x="7072056" y="5399333"/>
            <a:ext cx="2361179" cy="1054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accent6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25"/>
              </a:spcBef>
            </a:pPr>
            <a:r>
              <a:rPr lang="es-MX" sz="1200" b="1" dirty="0">
                <a:solidFill>
                  <a:schemeClr val="tx1"/>
                </a:solidFill>
                <a:cs typeface="Calibri"/>
              </a:rPr>
              <a:t>APOYO TÉCNICO/A  TECN. DE LA  </a:t>
            </a:r>
            <a:r>
              <a:rPr lang="es-MX" sz="1200" b="1" dirty="0" smtClean="0">
                <a:solidFill>
                  <a:schemeClr val="tx1"/>
                </a:solidFill>
                <a:cs typeface="Calibri"/>
              </a:rPr>
              <a:t>INFORMACIÓN,</a:t>
            </a:r>
          </a:p>
          <a:p>
            <a:pPr algn="ctr">
              <a:spcBef>
                <a:spcPts val="425"/>
              </a:spcBef>
            </a:pPr>
            <a:r>
              <a:rPr lang="es-MX" sz="1200" b="1" dirty="0" smtClean="0">
                <a:solidFill>
                  <a:schemeClr val="tx1"/>
                </a:solidFill>
                <a:cs typeface="Calibri"/>
              </a:rPr>
              <a:t>Comisionado a </a:t>
            </a:r>
            <a:r>
              <a:rPr lang="es-MX" sz="1200" b="1" dirty="0" err="1" smtClean="0">
                <a:solidFill>
                  <a:schemeClr val="tx1"/>
                </a:solidFill>
                <a:cs typeface="Calibri"/>
              </a:rPr>
              <a:t>Sría</a:t>
            </a:r>
            <a:r>
              <a:rPr lang="es-MX" sz="1200" b="1" dirty="0" smtClean="0">
                <a:solidFill>
                  <a:schemeClr val="tx1"/>
                </a:solidFill>
                <a:cs typeface="Calibri"/>
              </a:rPr>
              <a:t> Particular Idea</a:t>
            </a:r>
            <a:endParaRPr lang="es-MX" sz="1200" b="1" dirty="0">
              <a:solidFill>
                <a:schemeClr val="tx1"/>
              </a:solidFill>
              <a:cs typeface="Calibri"/>
            </a:endParaRPr>
          </a:p>
          <a:p>
            <a:pPr algn="ctr">
              <a:spcBef>
                <a:spcPts val="425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Alan Daniel Villaseñor Barrera</a:t>
            </a:r>
          </a:p>
          <a:p>
            <a:pPr algn="ctr">
              <a:spcBef>
                <a:spcPts val="425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S-30123387 </a:t>
            </a:r>
            <a:r>
              <a:rPr lang="es-MX" sz="1200" spc="-5" dirty="0" err="1">
                <a:solidFill>
                  <a:schemeClr val="tx1"/>
                </a:solidFill>
                <a:cs typeface="Calibri"/>
              </a:rPr>
              <a:t>H.Nivel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6</a:t>
            </a:r>
          </a:p>
        </p:txBody>
      </p:sp>
      <p:cxnSp>
        <p:nvCxnSpPr>
          <p:cNvPr id="4" name="Conector angular 3"/>
          <p:cNvCxnSpPr>
            <a:stCxn id="24" idx="1"/>
            <a:endCxn id="41" idx="1"/>
          </p:cNvCxnSpPr>
          <p:nvPr/>
        </p:nvCxnSpPr>
        <p:spPr>
          <a:xfrm rot="10800000" flipV="1">
            <a:off x="7072057" y="2742007"/>
            <a:ext cx="703817" cy="3184563"/>
          </a:xfrm>
          <a:prstGeom prst="bentConnector3">
            <a:avLst>
              <a:gd name="adj1" fmla="val 1324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3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4236342" y="1059890"/>
            <a:ext cx="4213040" cy="122094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635" algn="ctr">
              <a:lnSpc>
                <a:spcPts val="1510"/>
              </a:lnSpc>
              <a:spcBef>
                <a:spcPts val="295"/>
              </a:spcBef>
            </a:pP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GENERAL </a:t>
            </a:r>
            <a:r>
              <a:rPr lang="es-MX" sz="1600" b="1" spc="-25" dirty="0">
                <a:solidFill>
                  <a:schemeClr val="tx1"/>
                </a:solidFill>
                <a:cs typeface="Calibri"/>
              </a:rPr>
              <a:t>PARA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EL </a:t>
            </a:r>
            <a:r>
              <a:rPr lang="es-MX" sz="16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10" dirty="0">
                <a:solidFill>
                  <a:schemeClr val="tx1"/>
                </a:solidFill>
                <a:cs typeface="Calibri"/>
              </a:rPr>
              <a:t>DESARROLLO</a:t>
            </a:r>
            <a:r>
              <a:rPr lang="es-MX" sz="16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CIENTÍFICO</a:t>
            </a:r>
            <a:r>
              <a:rPr lang="es-MX" sz="16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6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10" dirty="0">
                <a:solidFill>
                  <a:schemeClr val="tx1"/>
                </a:solidFill>
                <a:cs typeface="Calibri"/>
              </a:rPr>
              <a:t>TECNOLÓGICO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600" dirty="0">
                <a:solidFill>
                  <a:schemeClr val="tx1"/>
                </a:solidFill>
                <a:cs typeface="Calibri"/>
              </a:rPr>
              <a:t>Gabriel</a:t>
            </a:r>
            <a:r>
              <a:rPr lang="es-MX" sz="16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Santos</a:t>
            </a:r>
            <a:r>
              <a:rPr lang="es-MX" sz="16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Navarro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lang="es-MX" sz="1600" spc="-5" dirty="0">
                <a:solidFill>
                  <a:schemeClr val="tx1"/>
                </a:solidFill>
                <a:cs typeface="Calibri"/>
              </a:rPr>
              <a:t>S-30123284 nivel</a:t>
            </a:r>
            <a:r>
              <a:rPr lang="es-MX" sz="16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6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2186609" y="4833453"/>
            <a:ext cx="2588213" cy="10509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 DE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GESTIÓN</a:t>
            </a:r>
            <a:r>
              <a:rPr lang="es-MX" sz="1400" b="1" spc="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PROGRAMAS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Y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FONDOS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97790" marR="89535" algn="ctr">
              <a:lnSpc>
                <a:spcPts val="1500"/>
              </a:lnSpc>
              <a:spcBef>
                <a:spcPts val="8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Juan</a:t>
            </a:r>
            <a:r>
              <a:rPr lang="es-MX" sz="1400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Carrizales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Durán </a:t>
            </a:r>
            <a:endParaRPr lang="es-MX" sz="1400" spc="-5" dirty="0" smtClean="0">
              <a:solidFill>
                <a:schemeClr val="tx1"/>
              </a:solidFill>
              <a:cs typeface="Calibri"/>
            </a:endParaRPr>
          </a:p>
          <a:p>
            <a:pPr marL="97790" marR="89535" algn="ctr">
              <a:lnSpc>
                <a:spcPts val="1500"/>
              </a:lnSpc>
              <a:spcBef>
                <a:spcPts val="85"/>
              </a:spcBef>
            </a:pPr>
            <a:r>
              <a:rPr lang="es-MX" sz="1400" spc="-2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S-30123287</a:t>
            </a:r>
            <a:r>
              <a:rPr lang="es-MX" sz="1400" spc="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09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4669894" y="2852797"/>
            <a:ext cx="3307922" cy="12392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INTELIGENCIA </a:t>
            </a:r>
            <a:r>
              <a:rPr lang="es-MX" sz="1400" b="1" spc="-26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COMPETITIVA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3970" marR="5080" algn="ctr">
              <a:lnSpc>
                <a:spcPts val="1800"/>
              </a:lnSpc>
              <a:spcBef>
                <a:spcPts val="75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Mario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Alfonso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err="1">
                <a:solidFill>
                  <a:schemeClr val="tx1"/>
                </a:solidFill>
                <a:cs typeface="Calibri"/>
              </a:rPr>
              <a:t>Bonal</a:t>
            </a:r>
            <a:r>
              <a:rPr lang="es-MX" sz="1400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Rodríguez </a:t>
            </a:r>
            <a:endParaRPr lang="es-MX" sz="1400" spc="-5" dirty="0" smtClean="0">
              <a:solidFill>
                <a:schemeClr val="tx1"/>
              </a:solidFill>
              <a:cs typeface="Calibri"/>
            </a:endParaRPr>
          </a:p>
          <a:p>
            <a:pPr marL="13970" marR="5080" algn="ctr">
              <a:lnSpc>
                <a:spcPts val="1800"/>
              </a:lnSpc>
              <a:spcBef>
                <a:spcPts val="75"/>
              </a:spcBef>
            </a:pPr>
            <a:r>
              <a:rPr lang="es-MX" sz="1400" spc="-254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S-30123292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 smtClean="0">
                <a:solidFill>
                  <a:schemeClr val="tx1"/>
                </a:solidFill>
                <a:cs typeface="Calibri"/>
              </a:rPr>
              <a:t>12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8933467" y="1166558"/>
            <a:ext cx="2909878" cy="10235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SEGUIMIENTO</a:t>
            </a:r>
            <a:r>
              <a:rPr lang="es-MX" sz="1400" b="1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TÉCNICO </a:t>
            </a:r>
            <a:r>
              <a:rPr lang="es-MX" sz="1400" b="1" spc="-2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FINANCIERO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73660" marR="68580" algn="ctr">
              <a:lnSpc>
                <a:spcPts val="1500"/>
              </a:lnSpc>
              <a:spcBef>
                <a:spcPts val="85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José</a:t>
            </a:r>
            <a:r>
              <a:rPr lang="es-MX" sz="1400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Jesús</a:t>
            </a:r>
            <a:r>
              <a:rPr lang="es-MX" sz="1400" spc="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Rodríguez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Guzmán</a:t>
            </a:r>
          </a:p>
          <a:p>
            <a:pPr marL="73660" marR="68580" algn="ctr">
              <a:lnSpc>
                <a:spcPts val="1500"/>
              </a:lnSpc>
              <a:spcBef>
                <a:spcPts val="85"/>
              </a:spcBef>
            </a:pPr>
            <a:r>
              <a:rPr lang="es-MX" sz="1400" spc="-2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S-30123285</a:t>
            </a:r>
            <a:r>
              <a:rPr lang="es-MX" sz="1400" spc="5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 08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5001087" y="4841232"/>
            <a:ext cx="2654206" cy="106247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DEPARTAMENTO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75260" marR="169545" algn="ctr">
              <a:lnSpc>
                <a:spcPct val="125000"/>
              </a:lnSpc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Javier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Gómez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Fregoso </a:t>
            </a:r>
            <a:r>
              <a:rPr lang="es-MX" sz="1400" spc="-215" dirty="0">
                <a:solidFill>
                  <a:schemeClr val="tx1"/>
                </a:solidFill>
                <a:cs typeface="Calibri"/>
              </a:rPr>
              <a:t> </a:t>
            </a:r>
            <a:endParaRPr lang="es-MX" sz="1400" spc="-215" dirty="0" smtClean="0">
              <a:solidFill>
                <a:schemeClr val="tx1"/>
              </a:solidFill>
              <a:cs typeface="Calibri"/>
            </a:endParaRPr>
          </a:p>
          <a:p>
            <a:pPr marL="175260" marR="169545" algn="ctr">
              <a:lnSpc>
                <a:spcPct val="125000"/>
              </a:lnSpc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S-30123290</a:t>
            </a:r>
            <a:r>
              <a:rPr lang="es-MX" sz="1400" spc="4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09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7910210" y="4833453"/>
            <a:ext cx="2577463" cy="10509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 DE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APOYO</a:t>
            </a:r>
            <a:r>
              <a:rPr lang="es-MX" sz="1400" b="1" spc="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CONTABLE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Y </a:t>
            </a:r>
            <a:r>
              <a:rPr lang="es-MX" sz="1400" b="1" spc="-2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FINANCIERO</a:t>
            </a:r>
            <a:r>
              <a:rPr lang="es-MX" sz="1400" b="1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FONDOS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285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Bertha Aracely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Mares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Alcocer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S-30123289</a:t>
            </a:r>
            <a:r>
              <a:rPr lang="es-MX" sz="1400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08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0" y="3394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DIRECCIÓN GENERAL PARA EL DESARROLLO CIENTÍFICO Y TECNOLÓGICO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cxnSp>
        <p:nvCxnSpPr>
          <p:cNvPr id="9" name="Conector angular 8"/>
          <p:cNvCxnSpPr>
            <a:stCxn id="83" idx="3"/>
            <a:endCxn id="93" idx="1"/>
          </p:cNvCxnSpPr>
          <p:nvPr/>
        </p:nvCxnSpPr>
        <p:spPr>
          <a:xfrm>
            <a:off x="8449382" y="1670361"/>
            <a:ext cx="484085" cy="79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83" idx="2"/>
            <a:endCxn id="92" idx="0"/>
          </p:cNvCxnSpPr>
          <p:nvPr/>
        </p:nvCxnSpPr>
        <p:spPr>
          <a:xfrm rot="5400000">
            <a:off x="6047377" y="2557311"/>
            <a:ext cx="571965" cy="190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/>
          <p:cNvGrpSpPr/>
          <p:nvPr/>
        </p:nvGrpSpPr>
        <p:grpSpPr>
          <a:xfrm>
            <a:off x="267161" y="846351"/>
            <a:ext cx="3050067" cy="945992"/>
            <a:chOff x="479196" y="350398"/>
            <a:chExt cx="3050067" cy="945992"/>
          </a:xfrm>
        </p:grpSpPr>
        <p:sp>
          <p:nvSpPr>
            <p:cNvPr id="16" name="object 15"/>
            <p:cNvSpPr txBox="1"/>
            <p:nvPr/>
          </p:nvSpPr>
          <p:spPr>
            <a:xfrm>
              <a:off x="479196" y="350398"/>
              <a:ext cx="159023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600" spc="-5" dirty="0">
                  <a:latin typeface="Calibri"/>
                  <a:cs typeface="Calibri"/>
                </a:rPr>
                <a:t>Nomenclatura:</a:t>
              </a:r>
              <a:endParaRPr sz="1600" dirty="0">
                <a:latin typeface="Calibri"/>
                <a:cs typeface="Calibri"/>
              </a:endParaRPr>
            </a:p>
          </p:txBody>
        </p:sp>
        <p:sp>
          <p:nvSpPr>
            <p:cNvPr id="18" name="object 17"/>
            <p:cNvSpPr/>
            <p:nvPr/>
          </p:nvSpPr>
          <p:spPr>
            <a:xfrm>
              <a:off x="618767" y="716301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19" name="object 19"/>
            <p:cNvSpPr/>
            <p:nvPr/>
          </p:nvSpPr>
          <p:spPr>
            <a:xfrm>
              <a:off x="618765" y="949208"/>
              <a:ext cx="196835" cy="97043"/>
            </a:xfrm>
            <a:custGeom>
              <a:avLst/>
              <a:gdLst/>
              <a:ahLst/>
              <a:cxnLst/>
              <a:rect l="l" t="t" r="r" b="b"/>
              <a:pathLst>
                <a:path w="184785" h="134619">
                  <a:moveTo>
                    <a:pt x="184404" y="0"/>
                  </a:moveTo>
                  <a:lnTo>
                    <a:pt x="0" y="0"/>
                  </a:lnTo>
                  <a:lnTo>
                    <a:pt x="0" y="134112"/>
                  </a:lnTo>
                  <a:lnTo>
                    <a:pt x="184404" y="134112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20" name="object 21"/>
            <p:cNvSpPr/>
            <p:nvPr/>
          </p:nvSpPr>
          <p:spPr>
            <a:xfrm>
              <a:off x="618765" y="1182116"/>
              <a:ext cx="196835" cy="97958"/>
            </a:xfrm>
            <a:custGeom>
              <a:avLst/>
              <a:gdLst/>
              <a:ahLst/>
              <a:cxnLst/>
              <a:rect l="l" t="t" r="r" b="b"/>
              <a:pathLst>
                <a:path w="184785" h="135889">
                  <a:moveTo>
                    <a:pt x="184404" y="0"/>
                  </a:moveTo>
                  <a:lnTo>
                    <a:pt x="0" y="0"/>
                  </a:lnTo>
                  <a:lnTo>
                    <a:pt x="0" y="135636"/>
                  </a:lnTo>
                  <a:lnTo>
                    <a:pt x="184404" y="135636"/>
                  </a:lnTo>
                  <a:lnTo>
                    <a:pt x="184404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21" name="object 25"/>
            <p:cNvSpPr txBox="1"/>
            <p:nvPr/>
          </p:nvSpPr>
          <p:spPr>
            <a:xfrm>
              <a:off x="916211" y="676406"/>
              <a:ext cx="1576034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</a:t>
              </a:r>
              <a:r>
                <a:rPr sz="1100" spc="-5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y</a:t>
              </a:r>
              <a:r>
                <a:rPr sz="1100" spc="-2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>
                <a:latin typeface="Calibri"/>
                <a:cs typeface="Calibri"/>
              </a:endParaRPr>
            </a:p>
          </p:txBody>
        </p:sp>
        <p:sp>
          <p:nvSpPr>
            <p:cNvPr id="22" name="object 26"/>
            <p:cNvSpPr txBox="1"/>
            <p:nvPr/>
          </p:nvSpPr>
          <p:spPr>
            <a:xfrm>
              <a:off x="906147" y="908668"/>
              <a:ext cx="262311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spc="-5" dirty="0">
                  <a:latin typeface="Calibri"/>
                  <a:cs typeface="Calibri"/>
                </a:rPr>
                <a:t>Contratos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de</a:t>
              </a:r>
              <a:r>
                <a:rPr sz="1100" spc="-15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honorarios</a:t>
              </a:r>
              <a:r>
                <a:rPr sz="1100" spc="-40" dirty="0">
                  <a:latin typeface="Calibri"/>
                  <a:cs typeface="Calibri"/>
                </a:rPr>
                <a:t> </a:t>
              </a:r>
              <a:r>
                <a:rPr sz="1100" dirty="0">
                  <a:latin typeface="Calibri"/>
                  <a:cs typeface="Calibri"/>
                </a:rPr>
                <a:t>vigentes y</a:t>
              </a:r>
              <a:r>
                <a:rPr sz="1100" spc="-10" dirty="0">
                  <a:latin typeface="Calibri"/>
                  <a:cs typeface="Calibri"/>
                </a:rPr>
                <a:t> </a:t>
              </a:r>
              <a:r>
                <a:rPr sz="1100" spc="-5" dirty="0">
                  <a:latin typeface="Calibri"/>
                  <a:cs typeface="Calibri"/>
                </a:rPr>
                <a:t>ocupadas</a:t>
              </a:r>
              <a:endParaRPr sz="1100" dirty="0">
                <a:latin typeface="Calibri"/>
                <a:cs typeface="Calibri"/>
              </a:endParaRPr>
            </a:p>
          </p:txBody>
        </p:sp>
        <p:sp>
          <p:nvSpPr>
            <p:cNvPr id="23" name="object 27"/>
            <p:cNvSpPr txBox="1"/>
            <p:nvPr/>
          </p:nvSpPr>
          <p:spPr>
            <a:xfrm>
              <a:off x="884719" y="1113648"/>
              <a:ext cx="2420456" cy="1827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5"/>
                </a:spcBef>
              </a:pPr>
              <a:r>
                <a:rPr sz="1100" dirty="0">
                  <a:latin typeface="Calibri"/>
                  <a:cs typeface="Calibri"/>
                </a:rPr>
                <a:t>Plazas </a:t>
              </a:r>
              <a:r>
                <a:rPr lang="es-MX" sz="1100" dirty="0" smtClean="0">
                  <a:latin typeface="Calibri"/>
                  <a:cs typeface="Calibri"/>
                </a:rPr>
                <a:t>y honorarios </a:t>
              </a:r>
              <a:r>
                <a:rPr sz="1100" dirty="0" err="1" smtClean="0">
                  <a:latin typeface="Calibri"/>
                  <a:cs typeface="Calibri"/>
                </a:rPr>
                <a:t>vacantes</a:t>
              </a:r>
              <a:endParaRPr sz="1100" dirty="0">
                <a:latin typeface="Calibri"/>
                <a:cs typeface="Calibri"/>
              </a:endParaRPr>
            </a:p>
          </p:txBody>
        </p:sp>
      </p:grpSp>
      <p:cxnSp>
        <p:nvCxnSpPr>
          <p:cNvPr id="3" name="Conector angular 2"/>
          <p:cNvCxnSpPr>
            <a:stCxn id="92" idx="2"/>
            <a:endCxn id="91" idx="0"/>
          </p:cNvCxnSpPr>
          <p:nvPr/>
        </p:nvCxnSpPr>
        <p:spPr>
          <a:xfrm rot="5400000">
            <a:off x="4531594" y="3041191"/>
            <a:ext cx="741385" cy="284313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angular 6"/>
          <p:cNvCxnSpPr>
            <a:stCxn id="92" idx="2"/>
            <a:endCxn id="95" idx="0"/>
          </p:cNvCxnSpPr>
          <p:nvPr/>
        </p:nvCxnSpPr>
        <p:spPr>
          <a:xfrm rot="16200000" flipH="1">
            <a:off x="5951440" y="4464482"/>
            <a:ext cx="749164" cy="433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stCxn id="92" idx="2"/>
            <a:endCxn id="17" idx="0"/>
          </p:cNvCxnSpPr>
          <p:nvPr/>
        </p:nvCxnSpPr>
        <p:spPr>
          <a:xfrm rot="16200000" flipH="1">
            <a:off x="7390706" y="3025216"/>
            <a:ext cx="741385" cy="28750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4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963136" y="575805"/>
            <a:ext cx="4349520" cy="122094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DIRECTOR/A</a:t>
            </a:r>
            <a:r>
              <a:rPr lang="es-MX" sz="1600" b="1" spc="-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dirty="0">
                <a:solidFill>
                  <a:schemeClr val="tx1"/>
                </a:solidFill>
                <a:cs typeface="Calibri"/>
              </a:rPr>
              <a:t>GENERAL</a:t>
            </a:r>
            <a:r>
              <a:rPr lang="es-MX" sz="16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600" b="1" spc="-15" dirty="0" smtClean="0">
                <a:solidFill>
                  <a:schemeClr val="tx1"/>
                </a:solidFill>
                <a:cs typeface="Calibri"/>
              </a:rPr>
              <a:t>INNOVACIÓN</a:t>
            </a:r>
            <a:endParaRPr lang="es-MX" sz="16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lang="es-MX" sz="1600" spc="-5" dirty="0" smtClean="0">
                <a:solidFill>
                  <a:schemeClr val="tx1"/>
                </a:solidFill>
                <a:cs typeface="Calibri"/>
              </a:rPr>
              <a:t>Vacante</a:t>
            </a:r>
          </a:p>
          <a:p>
            <a:pPr marL="178435" marR="169545" algn="ctr">
              <a:lnSpc>
                <a:spcPct val="125000"/>
              </a:lnSpc>
            </a:pPr>
            <a:r>
              <a:rPr lang="es-MX" sz="1600" spc="-30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S-30123197</a:t>
            </a:r>
            <a:r>
              <a:rPr lang="es-MX" sz="1600" spc="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60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600" spc="-5" dirty="0">
                <a:solidFill>
                  <a:schemeClr val="tx1"/>
                </a:solidFill>
                <a:cs typeface="Calibri"/>
              </a:rPr>
              <a:t>14</a:t>
            </a:r>
            <a:endParaRPr lang="es-MX" sz="16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309004" y="5418005"/>
            <a:ext cx="2559753" cy="121048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ANALISTA DE INFORMACIÓN Y  ADMINISTRACIÓN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Mariana Montserrat Mares Chávez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S-30123338 nivel 05</a:t>
            </a:r>
          </a:p>
        </p:txBody>
      </p:sp>
      <p:sp>
        <p:nvSpPr>
          <p:cNvPr id="92" name="Rectángulo 91"/>
          <p:cNvSpPr/>
          <p:nvPr/>
        </p:nvSpPr>
        <p:spPr>
          <a:xfrm>
            <a:off x="1480807" y="2470556"/>
            <a:ext cx="3034364" cy="10845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spc="-25" dirty="0">
                <a:solidFill>
                  <a:schemeClr val="tx1"/>
                </a:solidFill>
                <a:cs typeface="Calibri"/>
              </a:rPr>
              <a:t>PARA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LA </a:t>
            </a:r>
            <a:r>
              <a:rPr lang="es-MX" sz="1400" b="1" spc="-26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COMPETITIVIDAD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0" marR="5080" algn="ctr">
              <a:lnSpc>
                <a:spcPts val="1800"/>
              </a:lnSpc>
              <a:spcBef>
                <a:spcPts val="75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Rafael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Omar Mojica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González</a:t>
            </a:r>
          </a:p>
          <a:p>
            <a:pPr marL="12700" marR="5080" algn="ctr">
              <a:lnSpc>
                <a:spcPts val="1800"/>
              </a:lnSpc>
              <a:spcBef>
                <a:spcPts val="75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26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S-30123337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5" dirty="0">
                <a:solidFill>
                  <a:schemeClr val="tx1"/>
                </a:solidFill>
                <a:cs typeface="Calibri"/>
              </a:rPr>
              <a:t>12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0" y="3394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hnschrift SemiBold" panose="020B0502040204020203" pitchFamily="34" charset="0"/>
              </a:rPr>
              <a:t>DIRECCIÓN GENERAL DE INNOVACIÓN</a:t>
            </a:r>
            <a:endParaRPr lang="es-MX" sz="2400" dirty="0">
              <a:latin typeface="Bahnschrift SemiBold" panose="020B0502040204020203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18866" y="722345"/>
            <a:ext cx="2674961" cy="92921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ASISTENTE/A</a:t>
            </a:r>
            <a:r>
              <a:rPr lang="es-MX" sz="1400" b="1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ADMINISTRATIVO/A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274320" marR="268605" algn="ctr">
              <a:lnSpc>
                <a:spcPct val="125000"/>
              </a:lnSpc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Leticia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Itzel 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Díaz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Godínez </a:t>
            </a:r>
            <a:endParaRPr lang="es-MX" sz="1400" spc="-5" dirty="0" smtClean="0">
              <a:solidFill>
                <a:schemeClr val="tx1"/>
              </a:solidFill>
              <a:cs typeface="Calibri"/>
            </a:endParaRPr>
          </a:p>
          <a:p>
            <a:pPr marL="274320" marR="268605" algn="ctr">
              <a:lnSpc>
                <a:spcPct val="125000"/>
              </a:lnSpc>
            </a:pPr>
            <a:r>
              <a:rPr lang="es-MX" sz="1400" spc="-21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S-30123340</a:t>
            </a:r>
            <a:r>
              <a:rPr lang="es-MX" sz="1400" spc="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04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" name="Conector angular 2"/>
          <p:cNvCxnSpPr>
            <a:stCxn id="83" idx="1"/>
            <a:endCxn id="18" idx="3"/>
          </p:cNvCxnSpPr>
          <p:nvPr/>
        </p:nvCxnSpPr>
        <p:spPr>
          <a:xfrm rot="10800000" flipV="1">
            <a:off x="3493828" y="1186276"/>
            <a:ext cx="469309" cy="6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9333740" y="2395644"/>
            <a:ext cx="2784145" cy="11462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INNOVACIÓN </a:t>
            </a:r>
            <a:r>
              <a:rPr lang="es-MX" sz="1400" b="1" spc="-26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SOCIAL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335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José Manuel Muñoz Araiza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lang="es-MX" sz="1400" dirty="0">
                <a:solidFill>
                  <a:schemeClr val="tx1"/>
                </a:solidFill>
                <a:cs typeface="Calibri"/>
              </a:rPr>
              <a:t>S-30123201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dirty="0">
                <a:solidFill>
                  <a:schemeClr val="tx1"/>
                </a:solidFill>
                <a:cs typeface="Calibri"/>
              </a:rPr>
              <a:t>12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6137895" y="2399675"/>
            <a:ext cx="2784145" cy="112433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DE IMPULSO AL  </a:t>
            </a:r>
            <a:r>
              <a:rPr lang="es-MX" sz="1400" b="1" spc="-15" dirty="0" smtClean="0">
                <a:solidFill>
                  <a:schemeClr val="tx1"/>
                </a:solidFill>
                <a:cs typeface="Calibri"/>
              </a:rPr>
              <a:t>ECOSISTEMA Y ENCARGADO DE LA DIR.GRAL.INNOVACION</a:t>
            </a:r>
          </a:p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endParaRPr lang="es-MX" sz="1400" b="1" spc="-15" dirty="0">
              <a:solidFill>
                <a:schemeClr val="tx1"/>
              </a:solidFill>
              <a:cs typeface="Calibri"/>
            </a:endParaRPr>
          </a:p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Alfredo Juárez Robles</a:t>
            </a:r>
          </a:p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S-30123202 nivel 12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3128788" y="3916905"/>
            <a:ext cx="2772766" cy="120664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 DE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SISTEMA</a:t>
            </a:r>
            <a:r>
              <a:rPr lang="es-MX" sz="1400" b="1" spc="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INFORMACIÓN</a:t>
            </a:r>
            <a:r>
              <a:rPr lang="es-MX" sz="1400" b="1" spc="-5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ENERGÉTICA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lang="es-MX" sz="1400" spc="-5" dirty="0" err="1" smtClean="0">
                <a:solidFill>
                  <a:schemeClr val="tx1"/>
                </a:solidFill>
                <a:cs typeface="Calibri"/>
              </a:rPr>
              <a:t>Victor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err="1" smtClean="0">
                <a:solidFill>
                  <a:schemeClr val="tx1"/>
                </a:solidFill>
                <a:cs typeface="Calibri"/>
              </a:rPr>
              <a:t>Alí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 Vázquez Orduña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S-30123200</a:t>
            </a:r>
            <a:r>
              <a:rPr lang="es-MX" sz="1400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08</a:t>
            </a:r>
            <a:endParaRPr lang="es-MX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9333740" y="573810"/>
            <a:ext cx="2574741" cy="121048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APOYO TÉCNICO/A DE PROYECTOS</a:t>
            </a:r>
          </a:p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Ana </a:t>
            </a:r>
            <a:r>
              <a:rPr lang="es-MX" sz="1400" b="1" spc="-15" dirty="0" err="1">
                <a:solidFill>
                  <a:schemeClr val="tx1"/>
                </a:solidFill>
                <a:cs typeface="Calibri"/>
              </a:rPr>
              <a:t>Vianey</a:t>
            </a: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Hernández Saavedra</a:t>
            </a:r>
          </a:p>
          <a:p>
            <a:pPr marL="12065" marR="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        S-30123199 Nivel 05</a:t>
            </a:r>
          </a:p>
        </p:txBody>
      </p:sp>
      <p:cxnSp>
        <p:nvCxnSpPr>
          <p:cNvPr id="19" name="Conector angular 18"/>
          <p:cNvCxnSpPr>
            <a:stCxn id="83" idx="2"/>
            <a:endCxn id="92" idx="0"/>
          </p:cNvCxnSpPr>
          <p:nvPr/>
        </p:nvCxnSpPr>
        <p:spPr>
          <a:xfrm rot="5400000">
            <a:off x="4231039" y="563698"/>
            <a:ext cx="673809" cy="31399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/>
          <p:nvPr/>
        </p:nvCxnSpPr>
        <p:spPr>
          <a:xfrm rot="16200000" flipH="1">
            <a:off x="8015724" y="-120837"/>
            <a:ext cx="727559" cy="44832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ángulo 188"/>
          <p:cNvSpPr/>
          <p:nvPr/>
        </p:nvSpPr>
        <p:spPr>
          <a:xfrm>
            <a:off x="309904" y="3913067"/>
            <a:ext cx="2568896" cy="121048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ESPECIALISTA DE OPERACIONES DE </a:t>
            </a:r>
            <a:r>
              <a:rPr lang="es-MX" sz="1400" b="1" spc="-15" dirty="0" smtClean="0">
                <a:solidFill>
                  <a:schemeClr val="tx1"/>
                </a:solidFill>
                <a:cs typeface="Calibri"/>
              </a:rPr>
              <a:t>COMPETITIVIDAD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0" dirty="0" smtClean="0">
                <a:solidFill>
                  <a:schemeClr val="tx1"/>
                </a:solidFill>
                <a:cs typeface="Calibri"/>
              </a:rPr>
              <a:t>María Jesús </a:t>
            </a:r>
            <a:r>
              <a:rPr lang="es-MX" sz="1400" spc="-10" dirty="0">
                <a:solidFill>
                  <a:schemeClr val="tx1"/>
                </a:solidFill>
                <a:cs typeface="Calibri"/>
              </a:rPr>
              <a:t>Abigail Villalpando Pacheco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0" dirty="0">
                <a:solidFill>
                  <a:schemeClr val="tx1"/>
                </a:solidFill>
                <a:cs typeface="Calibri"/>
              </a:rPr>
              <a:t>S-30123296 nivel 07</a:t>
            </a:r>
          </a:p>
        </p:txBody>
      </p:sp>
      <p:sp>
        <p:nvSpPr>
          <p:cNvPr id="195" name="Rectángulo 194"/>
          <p:cNvSpPr/>
          <p:nvPr/>
        </p:nvSpPr>
        <p:spPr>
          <a:xfrm>
            <a:off x="3128788" y="5408183"/>
            <a:ext cx="2772766" cy="122030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ASISTENTE/A ADMINISTRATIVO/A </a:t>
            </a:r>
            <a:r>
              <a:rPr lang="es-MX" sz="1400" b="1" spc="-15" dirty="0" smtClean="0">
                <a:solidFill>
                  <a:schemeClr val="tx1"/>
                </a:solidFill>
                <a:cs typeface="Calibri"/>
              </a:rPr>
              <a:t> DE COMPETITIVIDAD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5" dirty="0" err="1" smtClean="0">
                <a:solidFill>
                  <a:schemeClr val="tx1"/>
                </a:solidFill>
                <a:cs typeface="Calibri"/>
              </a:rPr>
              <a:t>Celic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Rodríguez Chávez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S-30128799 nivel 04</a:t>
            </a:r>
          </a:p>
        </p:txBody>
      </p:sp>
      <p:cxnSp>
        <p:nvCxnSpPr>
          <p:cNvPr id="136" name="Conector angular 135"/>
          <p:cNvCxnSpPr>
            <a:stCxn id="92" idx="2"/>
            <a:endCxn id="189" idx="0"/>
          </p:cNvCxnSpPr>
          <p:nvPr/>
        </p:nvCxnSpPr>
        <p:spPr>
          <a:xfrm rot="5400000">
            <a:off x="2117206" y="3032283"/>
            <a:ext cx="357931" cy="14036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angular 137"/>
          <p:cNvCxnSpPr>
            <a:stCxn id="92" idx="2"/>
            <a:endCxn id="33" idx="0"/>
          </p:cNvCxnSpPr>
          <p:nvPr/>
        </p:nvCxnSpPr>
        <p:spPr>
          <a:xfrm rot="16200000" flipH="1">
            <a:off x="3575696" y="2977429"/>
            <a:ext cx="361769" cy="15171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angular 149"/>
          <p:cNvCxnSpPr>
            <a:stCxn id="189" idx="2"/>
            <a:endCxn id="91" idx="0"/>
          </p:cNvCxnSpPr>
          <p:nvPr/>
        </p:nvCxnSpPr>
        <p:spPr>
          <a:xfrm rot="5400000">
            <a:off x="1444389" y="5268042"/>
            <a:ext cx="294456" cy="54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angular 151"/>
          <p:cNvCxnSpPr>
            <a:stCxn id="33" idx="2"/>
            <a:endCxn id="195" idx="0"/>
          </p:cNvCxnSpPr>
          <p:nvPr/>
        </p:nvCxnSpPr>
        <p:spPr>
          <a:xfrm rot="5400000">
            <a:off x="4372854" y="5265866"/>
            <a:ext cx="284634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angular 5"/>
          <p:cNvCxnSpPr>
            <a:stCxn id="83" idx="3"/>
            <a:endCxn id="35" idx="1"/>
          </p:cNvCxnSpPr>
          <p:nvPr/>
        </p:nvCxnSpPr>
        <p:spPr>
          <a:xfrm flipV="1">
            <a:off x="8312656" y="1179051"/>
            <a:ext cx="1021084" cy="72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/>
          <p:cNvSpPr/>
          <p:nvPr/>
        </p:nvSpPr>
        <p:spPr>
          <a:xfrm>
            <a:off x="6137895" y="3947260"/>
            <a:ext cx="2913340" cy="117628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 DE DESARROLLO DE SOFTWARE</a:t>
            </a:r>
          </a:p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 smtClean="0">
                <a:solidFill>
                  <a:schemeClr val="tx1"/>
                </a:solidFill>
                <a:cs typeface="Calibri"/>
              </a:rPr>
              <a:t>Aarón Ulises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Duarte Muñiz</a:t>
            </a:r>
          </a:p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S-30123273 nivel </a:t>
            </a:r>
            <a:r>
              <a:rPr lang="es-MX" sz="1400" b="1" spc="-10" dirty="0" smtClean="0">
                <a:solidFill>
                  <a:schemeClr val="tx1"/>
                </a:solidFill>
                <a:cs typeface="Calibri"/>
              </a:rPr>
              <a:t>06</a:t>
            </a:r>
          </a:p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 smtClean="0">
                <a:solidFill>
                  <a:schemeClr val="tx1"/>
                </a:solidFill>
                <a:cs typeface="Calibri"/>
              </a:rPr>
              <a:t>(Plaza de la </a:t>
            </a:r>
            <a:r>
              <a:rPr lang="es-MX" sz="1400" b="1" spc="-10" dirty="0" err="1" smtClean="0">
                <a:solidFill>
                  <a:schemeClr val="tx1"/>
                </a:solidFill>
                <a:cs typeface="Calibri"/>
              </a:rPr>
              <a:t>DGAyF</a:t>
            </a:r>
            <a:r>
              <a:rPr lang="es-MX" sz="1400" b="1" spc="-10" dirty="0" smtClean="0">
                <a:solidFill>
                  <a:schemeClr val="tx1"/>
                </a:solidFill>
                <a:cs typeface="Calibri"/>
              </a:rPr>
              <a:t> comisionada)</a:t>
            </a:r>
            <a:endParaRPr lang="es-MX" sz="1400" b="1" spc="-1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4" name="Conector angular 3"/>
          <p:cNvCxnSpPr>
            <a:stCxn id="92" idx="2"/>
            <a:endCxn id="23" idx="0"/>
          </p:cNvCxnSpPr>
          <p:nvPr/>
        </p:nvCxnSpPr>
        <p:spPr>
          <a:xfrm rot="16200000" flipH="1">
            <a:off x="5100215" y="1452910"/>
            <a:ext cx="392124" cy="45965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stCxn id="83" idx="2"/>
            <a:endCxn id="30" idx="0"/>
          </p:cNvCxnSpPr>
          <p:nvPr/>
        </p:nvCxnSpPr>
        <p:spPr>
          <a:xfrm rot="16200000" flipH="1">
            <a:off x="6532468" y="1402175"/>
            <a:ext cx="602928" cy="1392072"/>
          </a:xfrm>
          <a:prstGeom prst="bentConnector3">
            <a:avLst>
              <a:gd name="adj1" fmla="val 5659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ángulo 82"/>
          <p:cNvSpPr/>
          <p:nvPr/>
        </p:nvSpPr>
        <p:spPr>
          <a:xfrm>
            <a:off x="3777718" y="547654"/>
            <a:ext cx="3737278" cy="122094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545"/>
              </a:spcBef>
            </a:pPr>
            <a:r>
              <a:rPr lang="es-MX" sz="1600" b="1" spc="-15" dirty="0">
                <a:solidFill>
                  <a:schemeClr val="tx1"/>
                </a:solidFill>
                <a:cs typeface="Calibri"/>
              </a:rPr>
              <a:t>DIRECTOR/A GENERAL DE EMPRENDIMIENTO</a:t>
            </a:r>
          </a:p>
          <a:p>
            <a:pPr marL="847" algn="ctr">
              <a:spcBef>
                <a:spcPts val="413"/>
              </a:spcBef>
            </a:pPr>
            <a:r>
              <a:rPr lang="es-MX" sz="1600" spc="-15" dirty="0" smtClean="0">
                <a:solidFill>
                  <a:schemeClr val="tx1"/>
                </a:solidFill>
                <a:cs typeface="Calibri"/>
              </a:rPr>
              <a:t>Omar Silva </a:t>
            </a:r>
            <a:r>
              <a:rPr lang="es-MX" sz="1600" spc="-15" dirty="0" err="1" smtClean="0">
                <a:solidFill>
                  <a:schemeClr val="tx1"/>
                </a:solidFill>
                <a:cs typeface="Calibri"/>
              </a:rPr>
              <a:t>Palancares</a:t>
            </a:r>
            <a:endParaRPr lang="es-MX" sz="1600" spc="-15" dirty="0">
              <a:solidFill>
                <a:schemeClr val="tx1"/>
              </a:solidFill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s-MX" sz="1600" spc="-15" dirty="0">
                <a:solidFill>
                  <a:schemeClr val="tx1"/>
                </a:solidFill>
                <a:cs typeface="Calibri"/>
              </a:rPr>
              <a:t>S-30123293 nivel 14</a:t>
            </a:r>
          </a:p>
        </p:txBody>
      </p:sp>
      <p:sp>
        <p:nvSpPr>
          <p:cNvPr id="91" name="Rectángulo 90"/>
          <p:cNvSpPr/>
          <p:nvPr/>
        </p:nvSpPr>
        <p:spPr>
          <a:xfrm>
            <a:off x="165027" y="4293704"/>
            <a:ext cx="2291899" cy="112643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AUXILIAR DE MENTEFACTURA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Juana Judith Salazar Reyes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S-30123295 nivel 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05</a:t>
            </a:r>
            <a:endParaRPr lang="es-MX" sz="1400" spc="-1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913497" y="2716612"/>
            <a:ext cx="3431172" cy="9799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pt-BR" sz="1400" b="1" spc="-15" dirty="0">
                <a:solidFill>
                  <a:schemeClr val="tx1"/>
                </a:solidFill>
                <a:cs typeface="Calibri"/>
              </a:rPr>
              <a:t>DIRECTOR/A DE MENTEFACTURA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pt-BR" sz="1400" spc="-15" dirty="0" smtClean="0">
                <a:solidFill>
                  <a:schemeClr val="tx1"/>
                </a:solidFill>
                <a:cs typeface="Calibri"/>
              </a:rPr>
              <a:t>Joaquin Fernando Salazar </a:t>
            </a:r>
            <a:r>
              <a:rPr lang="pt-BR" sz="1400" spc="-15" dirty="0" err="1" smtClean="0">
                <a:solidFill>
                  <a:schemeClr val="tx1"/>
                </a:solidFill>
                <a:cs typeface="Calibri"/>
              </a:rPr>
              <a:t>Caudillo</a:t>
            </a:r>
            <a:endParaRPr lang="pt-BR" sz="1400" spc="-15" dirty="0">
              <a:solidFill>
                <a:schemeClr val="tx1"/>
              </a:solidFill>
              <a:cs typeface="Calibri"/>
            </a:endParaRP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pt-BR" sz="1400" spc="-15" dirty="0">
                <a:solidFill>
                  <a:schemeClr val="tx1"/>
                </a:solidFill>
                <a:cs typeface="Calibri"/>
              </a:rPr>
              <a:t>S-30123195 </a:t>
            </a:r>
            <a:r>
              <a:rPr lang="pt-BR" sz="1400" spc="-15" dirty="0" err="1">
                <a:solidFill>
                  <a:schemeClr val="tx1"/>
                </a:solidFill>
                <a:cs typeface="Calibri"/>
              </a:rPr>
              <a:t>nivel</a:t>
            </a:r>
            <a:r>
              <a:rPr lang="pt-BR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pt-BR" sz="1400" spc="-15" dirty="0" smtClean="0">
                <a:solidFill>
                  <a:schemeClr val="tx1"/>
                </a:solidFill>
                <a:cs typeface="Calibri"/>
              </a:rPr>
              <a:t>12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pt-BR" sz="1400" spc="-15" dirty="0" smtClean="0">
                <a:solidFill>
                  <a:schemeClr val="tx1"/>
                </a:solidFill>
                <a:cs typeface="Calibri"/>
              </a:rPr>
              <a:t>(</a:t>
            </a:r>
            <a:r>
              <a:rPr lang="pt-BR" sz="1400" spc="-15" dirty="0" err="1" smtClean="0">
                <a:solidFill>
                  <a:schemeClr val="tx1"/>
                </a:solidFill>
                <a:cs typeface="Calibri"/>
              </a:rPr>
              <a:t>Comisionado</a:t>
            </a:r>
            <a:r>
              <a:rPr lang="pt-BR" sz="1400" spc="-15" dirty="0" smtClean="0">
                <a:solidFill>
                  <a:schemeClr val="tx1"/>
                </a:solidFill>
                <a:cs typeface="Calibri"/>
              </a:rPr>
              <a:t> al Distrito de </a:t>
            </a:r>
            <a:r>
              <a:rPr lang="pt-BR" sz="1400" spc="-15" dirty="0" err="1">
                <a:solidFill>
                  <a:schemeClr val="tx1"/>
                </a:solidFill>
                <a:cs typeface="Calibri"/>
              </a:rPr>
              <a:t>I</a:t>
            </a:r>
            <a:r>
              <a:rPr lang="pt-BR" sz="1400" spc="-15" dirty="0" err="1" smtClean="0">
                <a:solidFill>
                  <a:schemeClr val="tx1"/>
                </a:solidFill>
                <a:cs typeface="Calibri"/>
              </a:rPr>
              <a:t>nnovación</a:t>
            </a:r>
            <a:r>
              <a:rPr lang="pt-BR" sz="1400" spc="-15" dirty="0" smtClean="0">
                <a:solidFill>
                  <a:schemeClr val="tx1"/>
                </a:solidFill>
                <a:cs typeface="Calibri"/>
              </a:rPr>
              <a:t>)</a:t>
            </a:r>
            <a:endParaRPr lang="pt-BR" sz="1400" spc="-1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0" y="3394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hnschrift SemiBold" panose="020B0502040204020203" pitchFamily="34" charset="0"/>
              </a:rPr>
              <a:t>DIRECCIÓN GENERAL DE EMPRENDIMIENTO</a:t>
            </a:r>
            <a:endParaRPr lang="es-MX" sz="2000" dirty="0">
              <a:latin typeface="Bahnschrift SemiBold" panose="020B0502040204020203" pitchFamily="34" charset="0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6020699" y="2724712"/>
            <a:ext cx="3233463" cy="93390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DIRECTOR/A </a:t>
            </a:r>
            <a:r>
              <a:rPr lang="es-MX" sz="1400" b="1" spc="-15" dirty="0" smtClean="0">
                <a:solidFill>
                  <a:schemeClr val="tx1"/>
                </a:solidFill>
                <a:cs typeface="Calibri"/>
              </a:rPr>
              <a:t>DE EMPRENDIMIENTO Y DINAMIZACIÓN</a:t>
            </a:r>
            <a:endParaRPr lang="es-MX" sz="1400" b="1" spc="-15" dirty="0">
              <a:solidFill>
                <a:schemeClr val="tx1"/>
              </a:solidFill>
              <a:cs typeface="Calibri"/>
            </a:endParaRP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Ana Luisa Loza Ramírez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S-30123193 nivel 12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2659552" y="4293704"/>
            <a:ext cx="2179343" cy="112643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b="1" spc="-15" dirty="0" smtClean="0">
                <a:solidFill>
                  <a:schemeClr val="tx1"/>
                </a:solidFill>
                <a:cs typeface="Calibri"/>
              </a:rPr>
              <a:t>ESPECIALISTA DE EVENTOS DE EMPRENDIMIENTO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n-US" sz="1400" spc="-15" dirty="0" err="1" smtClean="0">
                <a:solidFill>
                  <a:schemeClr val="tx1"/>
                </a:solidFill>
                <a:cs typeface="Calibri"/>
              </a:rPr>
              <a:t>María</a:t>
            </a:r>
            <a:r>
              <a:rPr lang="en-US" sz="1400" spc="-1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n-US" sz="1400" spc="-15" dirty="0">
                <a:solidFill>
                  <a:schemeClr val="tx1"/>
                </a:solidFill>
                <a:cs typeface="Calibri"/>
              </a:rPr>
              <a:t>Esther González Garcia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>
                <a:solidFill>
                  <a:schemeClr val="tx1"/>
                </a:solidFill>
                <a:cs typeface="Calibri"/>
              </a:rPr>
              <a:t>S-30123194 nivel 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07</a:t>
            </a:r>
            <a:endParaRPr lang="en-US" sz="1400" spc="-1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9563586" y="2586921"/>
            <a:ext cx="2293902" cy="122187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spc="-15" dirty="0">
                <a:solidFill>
                  <a:schemeClr val="tx1"/>
                </a:solidFill>
                <a:cs typeface="Calibri"/>
              </a:rPr>
              <a:t>ASISTENTE/A ADMINISTRATIVO/A VALLE DE MENTEFACTURA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Leslie </a:t>
            </a:r>
            <a:r>
              <a:rPr lang="es-MX" sz="1400" spc="-15" dirty="0" err="1" smtClean="0">
                <a:solidFill>
                  <a:schemeClr val="tx1"/>
                </a:solidFill>
                <a:cs typeface="Calibri"/>
              </a:rPr>
              <a:t>Anaid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 Cisneros Soto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S-30128824 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NIVEL </a:t>
            </a:r>
            <a:r>
              <a:rPr lang="es-MX" sz="1400" spc="-15" dirty="0" smtClean="0">
                <a:solidFill>
                  <a:schemeClr val="tx1"/>
                </a:solidFill>
                <a:cs typeface="Calibri"/>
              </a:rPr>
              <a:t>04</a:t>
            </a:r>
            <a:endParaRPr lang="es-MX" sz="1400" spc="-1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8039159" y="663226"/>
            <a:ext cx="3154516" cy="989793"/>
          </a:xfrm>
          <a:prstGeom prst="rect">
            <a:avLst/>
          </a:prstGeom>
          <a:solidFill>
            <a:schemeClr val="bg2"/>
          </a:solidFill>
          <a:ln w="38100" cmpd="sng">
            <a:solidFill>
              <a:schemeClr val="accent6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050" b="1" spc="-15" dirty="0">
                <a:solidFill>
                  <a:schemeClr val="tx1"/>
                </a:solidFill>
                <a:cs typeface="Calibri"/>
              </a:rPr>
              <a:t>ESPECIALISTA DE PROYECTOS DEL VALLE DE LA MENTEFACTURA Y DISTRITO </a:t>
            </a:r>
            <a:r>
              <a:rPr lang="es-MX" sz="1050" b="1" spc="-15" dirty="0" smtClean="0">
                <a:solidFill>
                  <a:schemeClr val="tx1"/>
                </a:solidFill>
                <a:cs typeface="Calibri"/>
              </a:rPr>
              <a:t>INNOVACION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050" spc="-15" dirty="0" smtClean="0">
                <a:solidFill>
                  <a:schemeClr val="tx1"/>
                </a:solidFill>
                <a:cs typeface="Calibri"/>
              </a:rPr>
              <a:t>Vacante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050" spc="-15" dirty="0" smtClean="0">
                <a:solidFill>
                  <a:schemeClr val="tx1"/>
                </a:solidFill>
                <a:cs typeface="Calibri"/>
              </a:rPr>
              <a:t>Honorarios Nivel 7</a:t>
            </a:r>
            <a:endParaRPr lang="es-MX" sz="1050" spc="-15" dirty="0">
              <a:solidFill>
                <a:schemeClr val="tx1"/>
              </a:solidFill>
              <a:cs typeface="Calibri"/>
            </a:endParaRP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050" spc="-15" dirty="0">
                <a:solidFill>
                  <a:schemeClr val="tx1"/>
                </a:solidFill>
                <a:cs typeface="Calibri"/>
              </a:rPr>
              <a:t>S-30130364 </a:t>
            </a:r>
          </a:p>
        </p:txBody>
      </p:sp>
      <p:cxnSp>
        <p:nvCxnSpPr>
          <p:cNvPr id="10" name="Conector angular 9"/>
          <p:cNvCxnSpPr>
            <a:stCxn id="83" idx="2"/>
            <a:endCxn id="92" idx="0"/>
          </p:cNvCxnSpPr>
          <p:nvPr/>
        </p:nvCxnSpPr>
        <p:spPr>
          <a:xfrm rot="5400000">
            <a:off x="3663712" y="733967"/>
            <a:ext cx="948016" cy="30172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stCxn id="83" idx="2"/>
            <a:endCxn id="30" idx="0"/>
          </p:cNvCxnSpPr>
          <p:nvPr/>
        </p:nvCxnSpPr>
        <p:spPr>
          <a:xfrm rot="16200000" flipH="1">
            <a:off x="6163836" y="1251117"/>
            <a:ext cx="956116" cy="19910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angular 43"/>
          <p:cNvCxnSpPr>
            <a:stCxn id="92" idx="2"/>
            <a:endCxn id="91" idx="0"/>
          </p:cNvCxnSpPr>
          <p:nvPr/>
        </p:nvCxnSpPr>
        <p:spPr>
          <a:xfrm rot="5400000">
            <a:off x="1671459" y="3336079"/>
            <a:ext cx="597143" cy="13181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317505" y="634650"/>
            <a:ext cx="2311578" cy="10509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algn="ctr">
              <a:lnSpc>
                <a:spcPts val="1080"/>
              </a:lnSpc>
              <a:spcBef>
                <a:spcPts val="229"/>
              </a:spcBef>
            </a:pP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JEFE/A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SEGUIMIENTO </a:t>
            </a:r>
            <a:r>
              <a:rPr lang="es-MX" sz="1400" b="1" spc="-2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TÉCNICO</a:t>
            </a:r>
            <a:r>
              <a:rPr lang="es-MX" sz="1400" b="1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5" dirty="0">
                <a:solidFill>
                  <a:schemeClr val="tx1"/>
                </a:solidFill>
                <a:cs typeface="Calibri"/>
              </a:rPr>
              <a:t>DE</a:t>
            </a:r>
            <a:r>
              <a:rPr lang="es-MX" sz="1400" b="1" spc="-3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b="1" spc="-10" dirty="0">
                <a:solidFill>
                  <a:schemeClr val="tx1"/>
                </a:solidFill>
                <a:cs typeface="Calibri"/>
              </a:rPr>
              <a:t>PROYECTOS</a:t>
            </a:r>
            <a:endParaRPr lang="es-MX" sz="1400" dirty="0">
              <a:solidFill>
                <a:schemeClr val="tx1"/>
              </a:solidFill>
              <a:cs typeface="Calibri"/>
            </a:endParaRPr>
          </a:p>
          <a:p>
            <a:pPr marL="102235" marR="95885" algn="ctr">
              <a:lnSpc>
                <a:spcPts val="1500"/>
              </a:lnSpc>
              <a:spcBef>
                <a:spcPts val="85"/>
              </a:spcBef>
            </a:pP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Gema Catalina González Castillo </a:t>
            </a:r>
          </a:p>
          <a:p>
            <a:pPr marL="102235" marR="95885" algn="ctr">
              <a:lnSpc>
                <a:spcPts val="1500"/>
              </a:lnSpc>
              <a:spcBef>
                <a:spcPts val="85"/>
              </a:spcBef>
            </a:pPr>
            <a:r>
              <a:rPr lang="es-MX" sz="1400" spc="-21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S-30123288</a:t>
            </a:r>
            <a:r>
              <a:rPr lang="es-MX" sz="1400" spc="4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400" spc="-1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400" spc="-5" dirty="0" smtClean="0">
                <a:solidFill>
                  <a:schemeClr val="tx1"/>
                </a:solidFill>
                <a:cs typeface="Calibri"/>
              </a:rPr>
              <a:t>08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7696799" y="4443575"/>
            <a:ext cx="2496418" cy="120939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ESPECIALISTA DE GIMNASIOS DE INNOVACION Y </a:t>
            </a:r>
            <a:r>
              <a:rPr lang="es-MX" sz="1200" b="1" spc="-10" dirty="0" smtClean="0">
                <a:solidFill>
                  <a:schemeClr val="tx1"/>
                </a:solidFill>
                <a:cs typeface="Calibri"/>
              </a:rPr>
              <a:t>EMPRENDIMIENTO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Ivette </a:t>
            </a:r>
            <a:r>
              <a:rPr lang="es-MX" sz="1200" spc="-5" dirty="0" err="1" smtClean="0">
                <a:solidFill>
                  <a:schemeClr val="tx1"/>
                </a:solidFill>
                <a:cs typeface="Calibri"/>
              </a:rPr>
              <a:t>Geovana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err="1" smtClean="0">
                <a:solidFill>
                  <a:schemeClr val="tx1"/>
                </a:solidFill>
                <a:cs typeface="Calibri"/>
              </a:rPr>
              <a:t>Rodriguez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 Barrón.</a:t>
            </a:r>
            <a:endParaRPr lang="es-MX" sz="1200" dirty="0">
              <a:solidFill>
                <a:schemeClr val="tx1"/>
              </a:solidFill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00"/>
              </a:spcBef>
            </a:pPr>
            <a:r>
              <a:rPr lang="es-MX" sz="1200" spc="-5" dirty="0">
                <a:solidFill>
                  <a:schemeClr val="tx1"/>
                </a:solidFill>
                <a:cs typeface="Calibri"/>
              </a:rPr>
              <a:t>S-30123198</a:t>
            </a:r>
            <a:r>
              <a:rPr lang="es-MX" sz="1200" spc="35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>
                <a:solidFill>
                  <a:schemeClr val="tx1"/>
                </a:solidFill>
                <a:cs typeface="Calibri"/>
              </a:rPr>
              <a:t>nivel</a:t>
            </a:r>
            <a:r>
              <a:rPr lang="es-MX" sz="1200" spc="-20" dirty="0">
                <a:solidFill>
                  <a:schemeClr val="tx1"/>
                </a:solidFill>
                <a:cs typeface="Calibri"/>
              </a:rPr>
              <a:t> </a:t>
            </a:r>
            <a:r>
              <a:rPr lang="es-MX" sz="1200" spc="-5" dirty="0" smtClean="0">
                <a:solidFill>
                  <a:schemeClr val="tx1"/>
                </a:solidFill>
                <a:cs typeface="Calibri"/>
              </a:rPr>
              <a:t>06</a:t>
            </a:r>
          </a:p>
        </p:txBody>
      </p:sp>
      <p:cxnSp>
        <p:nvCxnSpPr>
          <p:cNvPr id="119" name="Conector angular 118"/>
          <p:cNvCxnSpPr>
            <a:stCxn id="30" idx="2"/>
            <a:endCxn id="28" idx="0"/>
          </p:cNvCxnSpPr>
          <p:nvPr/>
        </p:nvCxnSpPr>
        <p:spPr>
          <a:xfrm rot="16200000" flipH="1">
            <a:off x="7898739" y="3397305"/>
            <a:ext cx="784961" cy="13075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r 124"/>
          <p:cNvCxnSpPr>
            <a:stCxn id="30" idx="3"/>
            <a:endCxn id="37" idx="1"/>
          </p:cNvCxnSpPr>
          <p:nvPr/>
        </p:nvCxnSpPr>
        <p:spPr>
          <a:xfrm>
            <a:off x="9254162" y="3191663"/>
            <a:ext cx="309424" cy="61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angular 127"/>
          <p:cNvCxnSpPr>
            <a:stCxn id="83" idx="1"/>
            <a:endCxn id="26" idx="3"/>
          </p:cNvCxnSpPr>
          <p:nvPr/>
        </p:nvCxnSpPr>
        <p:spPr>
          <a:xfrm rot="10800000" flipV="1">
            <a:off x="2629084" y="1158124"/>
            <a:ext cx="1148635" cy="19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angular 131"/>
          <p:cNvCxnSpPr>
            <a:stCxn id="83" idx="3"/>
            <a:endCxn id="32" idx="1"/>
          </p:cNvCxnSpPr>
          <p:nvPr/>
        </p:nvCxnSpPr>
        <p:spPr>
          <a:xfrm flipV="1">
            <a:off x="7514996" y="1158123"/>
            <a:ext cx="524163" cy="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angular 4"/>
          <p:cNvCxnSpPr/>
          <p:nvPr/>
        </p:nvCxnSpPr>
        <p:spPr>
          <a:xfrm rot="16200000" flipH="1">
            <a:off x="2760997" y="3512917"/>
            <a:ext cx="882124" cy="11201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42"/>
          <p:cNvSpPr/>
          <p:nvPr/>
        </p:nvSpPr>
        <p:spPr>
          <a:xfrm>
            <a:off x="1014162" y="5815696"/>
            <a:ext cx="3111583" cy="999089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100" b="1" spc="-15" dirty="0">
                <a:solidFill>
                  <a:schemeClr val="tx1"/>
                </a:solidFill>
                <a:cs typeface="Calibri"/>
              </a:rPr>
              <a:t>ESPECIALISTA EN INCUBADORAS Y ACELERADORAS DEL VALLE DE LA MENTEFACTURA Y DISTRITO </a:t>
            </a:r>
            <a:r>
              <a:rPr lang="es-MX" sz="1100" b="1" spc="-15" dirty="0" smtClean="0">
                <a:solidFill>
                  <a:schemeClr val="tx1"/>
                </a:solidFill>
                <a:cs typeface="Calibri"/>
              </a:rPr>
              <a:t>INNOVACION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100" spc="-15" dirty="0" smtClean="0">
                <a:solidFill>
                  <a:schemeClr val="tx1"/>
                </a:solidFill>
                <a:cs typeface="Calibri"/>
              </a:rPr>
              <a:t>Ana Cristina Rojas Méndez</a:t>
            </a:r>
          </a:p>
          <a:p>
            <a:pPr marL="242570" marR="233045" indent="-5080" algn="ctr">
              <a:lnSpc>
                <a:spcPts val="1300"/>
              </a:lnSpc>
              <a:spcBef>
                <a:spcPts val="260"/>
              </a:spcBef>
            </a:pPr>
            <a:r>
              <a:rPr lang="es-MX" sz="1100" spc="-15" dirty="0" smtClean="0">
                <a:solidFill>
                  <a:schemeClr val="tx1"/>
                </a:solidFill>
                <a:cs typeface="Calibri"/>
              </a:rPr>
              <a:t>S-30130363 </a:t>
            </a:r>
            <a:endParaRPr lang="es-MX" sz="1100" spc="-1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5314830" y="4446663"/>
            <a:ext cx="2302467" cy="120631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2700000" scaled="1"/>
            <a:tileRect/>
          </a:gradFill>
          <a:ln w="38100" cmpd="sng"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ESPECIALISTA EN RECURSOS HUMANOS</a:t>
            </a:r>
          </a:p>
          <a:p>
            <a:pPr algn="ctr"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Gabriela </a:t>
            </a:r>
            <a:r>
              <a:rPr lang="es-MX" sz="1200" b="1" spc="-10" dirty="0" err="1">
                <a:solidFill>
                  <a:schemeClr val="tx1"/>
                </a:solidFill>
                <a:cs typeface="Calibri"/>
              </a:rPr>
              <a:t>Sarahí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 Salas </a:t>
            </a:r>
            <a:r>
              <a:rPr lang="es-MX" sz="1200" b="1" spc="-10" dirty="0" err="1">
                <a:solidFill>
                  <a:schemeClr val="tx1"/>
                </a:solidFill>
                <a:cs typeface="Calibri"/>
              </a:rPr>
              <a:t>Salas</a:t>
            </a:r>
            <a:endParaRPr lang="es-MX" sz="1200" b="1" spc="-10" dirty="0">
              <a:solidFill>
                <a:schemeClr val="tx1"/>
              </a:solidFill>
              <a:cs typeface="Calibri"/>
            </a:endParaRPr>
          </a:p>
          <a:p>
            <a:pPr algn="ctr"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S-30123267 nivel 06</a:t>
            </a:r>
          </a:p>
          <a:p>
            <a:pPr algn="ctr">
              <a:spcBef>
                <a:spcPts val="400"/>
              </a:spcBef>
            </a:pP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(Plaza de la </a:t>
            </a:r>
            <a:r>
              <a:rPr lang="es-MX" sz="1200" b="1" spc="-10" dirty="0" err="1">
                <a:solidFill>
                  <a:schemeClr val="tx1"/>
                </a:solidFill>
                <a:cs typeface="Calibri"/>
              </a:rPr>
              <a:t>DGAy</a:t>
            </a:r>
            <a:r>
              <a:rPr lang="es-MX" sz="1200" b="1" spc="-10" dirty="0">
                <a:solidFill>
                  <a:schemeClr val="tx1"/>
                </a:solidFill>
                <a:cs typeface="Calibri"/>
              </a:rPr>
              <a:t> F comisionada)</a:t>
            </a:r>
          </a:p>
        </p:txBody>
      </p:sp>
      <p:cxnSp>
        <p:nvCxnSpPr>
          <p:cNvPr id="79" name="Conector angular 78"/>
          <p:cNvCxnSpPr>
            <a:stCxn id="30" idx="2"/>
            <a:endCxn id="45" idx="0"/>
          </p:cNvCxnSpPr>
          <p:nvPr/>
        </p:nvCxnSpPr>
        <p:spPr>
          <a:xfrm rot="5400000">
            <a:off x="6657724" y="3466955"/>
            <a:ext cx="788049" cy="11713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angular 80"/>
          <p:cNvCxnSpPr>
            <a:stCxn id="31" idx="2"/>
            <a:endCxn id="43" idx="0"/>
          </p:cNvCxnSpPr>
          <p:nvPr/>
        </p:nvCxnSpPr>
        <p:spPr>
          <a:xfrm rot="5400000">
            <a:off x="2961811" y="5028283"/>
            <a:ext cx="395556" cy="11792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angular 87"/>
          <p:cNvCxnSpPr>
            <a:stCxn id="91" idx="2"/>
            <a:endCxn id="43" idx="0"/>
          </p:cNvCxnSpPr>
          <p:nvPr/>
        </p:nvCxnSpPr>
        <p:spPr>
          <a:xfrm rot="16200000" flipH="1">
            <a:off x="1742687" y="4988428"/>
            <a:ext cx="395557" cy="12589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8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ln w="19050" cmpd="sng"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a:spPr>
      <a:bodyPr rtlCol="0" anchor="ctr"/>
      <a:lstStyle>
        <a:defPPr algn="ctr">
          <a:lnSpc>
            <a:spcPct val="100000"/>
          </a:lnSpc>
          <a:spcBef>
            <a:spcPts val="640"/>
          </a:spcBef>
          <a:defRPr b="1" spc="-20" dirty="0" smtClean="0">
            <a:solidFill>
              <a:srgbClr val="000000"/>
            </a:solidFill>
            <a:cs typeface="Calibri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1141</Words>
  <Application>Microsoft Office PowerPoint</Application>
  <PresentationFormat>Panorámica</PresentationFormat>
  <Paragraphs>278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Bahnschrift SemiBold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Mojica</dc:creator>
  <cp:lastModifiedBy>Francisco Morales IDEA GTO</cp:lastModifiedBy>
  <cp:revision>87</cp:revision>
  <dcterms:created xsi:type="dcterms:W3CDTF">2021-06-09T16:31:15Z</dcterms:created>
  <dcterms:modified xsi:type="dcterms:W3CDTF">2024-10-30T17:00:51Z</dcterms:modified>
</cp:coreProperties>
</file>